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AC Compacta" charset="1" panose="00000000000000000000"/>
      <p:regular r:id="rId53"/>
    </p:embeddedFont>
    <p:embeddedFont>
      <p:font typeface="Open Sans 1" charset="1" panose="00000000000000000000"/>
      <p:regular r:id="rId54"/>
    </p:embeddedFont>
    <p:embeddedFont>
      <p:font typeface="Computer Says No" charset="1" panose="00000400000000000000"/>
      <p:regular r:id="rId55"/>
    </p:embeddedFont>
    <p:embeddedFont>
      <p:font typeface="Anton" charset="1" panose="00000500000000000000"/>
      <p:regular r:id="rId56"/>
    </p:embeddedFont>
    <p:embeddedFont>
      <p:font typeface="Poppins Light" charset="1" panose="00000400000000000000"/>
      <p:regular r:id="rId57"/>
    </p:embeddedFont>
    <p:embeddedFont>
      <p:font typeface="Poppins" charset="1" panose="00000500000000000000"/>
      <p:regular r:id="rId58"/>
    </p:embeddedFont>
    <p:embeddedFont>
      <p:font typeface="Open Sans 2" charset="1" panose="020B0606030504020204"/>
      <p:regular r:id="rId59"/>
    </p:embeddedFont>
    <p:embeddedFont>
      <p:font typeface="Open Sans 2 Bold" charset="1" panose="020B0806030504020204"/>
      <p:regular r:id="rId60"/>
    </p:embeddedFont>
    <p:embeddedFont>
      <p:font typeface="Poppins Semi-Bold" charset="1" panose="000007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8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8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8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4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41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46.jpeg" Type="http://schemas.openxmlformats.org/officeDocument/2006/relationships/image"/><Relationship Id="rId6" Target="../media/image47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48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49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0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1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2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3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4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5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ibm.com/br-pt/topics/artificial-intelligence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https://blog.intelbras.com.br/camera-com-reconhecimento-facial-conheca-essa-tecnologia/" TargetMode="External" Type="http://schemas.openxmlformats.org/officeDocument/2006/relationships/hyperlink"/><Relationship Id="rId7" Target="https://developer.amazon.com/en-US/docs/alexa/alexa-voice-service/logo-and-brand.html" TargetMode="External" Type="http://schemas.openxmlformats.org/officeDocument/2006/relationships/hyperlink"/><Relationship Id="rId8" Target="https://www.charactour.com/hub/characters/view/Ava.Ex-Machina" TargetMode="External" Type="http://schemas.openxmlformats.org/officeDocument/2006/relationships/hyperlink"/><Relationship Id="rId9" Target="https://pt.wikipedia.org/wiki/HAL_9000" TargetMode="External" Type="http://schemas.openxmlformats.org/officeDocument/2006/relationships/hyperlink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ucidchart.com/pages/pt/o-que-e-diagrama-de-classe-uml" TargetMode="External" Type="http://schemas.openxmlformats.org/officeDocument/2006/relationships/hyperlink"/><Relationship Id="rId11" Target="https://www.lucidchart.com/pages/pt/diagrama-de-caso-de-uso-uml" TargetMode="External" Type="http://schemas.openxmlformats.org/officeDocument/2006/relationships/hyperlink"/><Relationship Id="rId12" Target="https://www.ibm.com/br-pt/topics/artificial-intelligence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https://github.com/thalesvalente/teaching/blob/main/software-development-process/1-lessons/aula-3.pdf" TargetMode="External" Type="http://schemas.openxmlformats.org/officeDocument/2006/relationships/hyperlink"/><Relationship Id="rId7" Target="https://creately.com/blog/pt/diagrama/tutorial-do-diagrama-de-sequencia/" TargetMode="External" Type="http://schemas.openxmlformats.org/officeDocument/2006/relationships/hyperlink"/><Relationship Id="rId8" Target="https://www.ibm.com/docs/pt-br/rsm/7.5.0?topic=uml-sequence-diagrams" TargetMode="External" Type="http://schemas.openxmlformats.org/officeDocument/2006/relationships/hyperlink"/><Relationship Id="rId9" Target="https://www.lucidchart.com/pages/pt/o-que-e-diagrama-de-atividades-uml" TargetMode="External" Type="http://schemas.openxmlformats.org/officeDocument/2006/relationships/hyperlink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29732" y="1693329"/>
            <a:ext cx="4662067" cy="8593671"/>
          </a:xfrm>
          <a:custGeom>
            <a:avLst/>
            <a:gdLst/>
            <a:ahLst/>
            <a:cxnLst/>
            <a:rect r="r" b="b" t="t" l="l"/>
            <a:pathLst>
              <a:path h="8593671" w="4662067">
                <a:moveTo>
                  <a:pt x="0" y="0"/>
                </a:moveTo>
                <a:lnTo>
                  <a:pt x="4662067" y="0"/>
                </a:lnTo>
                <a:lnTo>
                  <a:pt x="4662067" y="8593671"/>
                </a:lnTo>
                <a:lnTo>
                  <a:pt x="0" y="8593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82008" y="301404"/>
            <a:ext cx="1684739" cy="38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AC Compacta"/>
              </a:rPr>
              <a:t>RIMBERIO 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1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1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1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98530" y="491225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1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823703"/>
            <a:ext cx="985665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50"/>
              </a:lnSpc>
            </a:pPr>
            <a:r>
              <a:rPr lang="en-US" sz="15000">
                <a:solidFill>
                  <a:srgbClr val="01EDFF"/>
                </a:solidFill>
                <a:latin typeface="Computer Says No"/>
              </a:rPr>
              <a:t>SISTEMA DETECÇÃO FACIAL COM 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093863"/>
            <a:ext cx="6152852" cy="172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on"/>
              </a:rPr>
              <a:t>João Victor Lima Ewerton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on"/>
              </a:rPr>
              <a:t>Kauã Ferreira Galeno</a:t>
            </a:r>
          </a:p>
          <a:p>
            <a:pPr algn="just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nton"/>
              </a:rPr>
              <a:t>Matheus Ryan Carreiro Costa Correia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18597" y="832740"/>
            <a:ext cx="7250805" cy="1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12500">
                <a:solidFill>
                  <a:srgbClr val="5A35EE"/>
                </a:solidFill>
                <a:latin typeface="Computer Says No"/>
              </a:rPr>
              <a:t>APLICAÇÕES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-2201119" y="5810243"/>
            <a:ext cx="11177206" cy="5141515"/>
          </a:xfrm>
          <a:custGeom>
            <a:avLst/>
            <a:gdLst/>
            <a:ahLst/>
            <a:cxnLst/>
            <a:rect r="r" b="b" t="t" l="l"/>
            <a:pathLst>
              <a:path h="5141515" w="11177206">
                <a:moveTo>
                  <a:pt x="0" y="0"/>
                </a:moveTo>
                <a:lnTo>
                  <a:pt x="11177206" y="0"/>
                </a:lnTo>
                <a:lnTo>
                  <a:pt x="11177206" y="5141515"/>
                </a:lnTo>
                <a:lnTo>
                  <a:pt x="0" y="514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3273771" y="5810243"/>
            <a:ext cx="11177206" cy="5141515"/>
          </a:xfrm>
          <a:custGeom>
            <a:avLst/>
            <a:gdLst/>
            <a:ahLst/>
            <a:cxnLst/>
            <a:rect r="r" b="b" t="t" l="l"/>
            <a:pathLst>
              <a:path h="5141515" w="11177206">
                <a:moveTo>
                  <a:pt x="0" y="0"/>
                </a:moveTo>
                <a:lnTo>
                  <a:pt x="11177206" y="0"/>
                </a:lnTo>
                <a:lnTo>
                  <a:pt x="11177206" y="5141515"/>
                </a:lnTo>
                <a:lnTo>
                  <a:pt x="0" y="514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767710" y="5810243"/>
            <a:ext cx="11177206" cy="5141515"/>
          </a:xfrm>
          <a:custGeom>
            <a:avLst/>
            <a:gdLst/>
            <a:ahLst/>
            <a:cxnLst/>
            <a:rect r="r" b="b" t="t" l="l"/>
            <a:pathLst>
              <a:path h="5141515" w="11177206">
                <a:moveTo>
                  <a:pt x="0" y="0"/>
                </a:moveTo>
                <a:lnTo>
                  <a:pt x="11177206" y="0"/>
                </a:lnTo>
                <a:lnTo>
                  <a:pt x="11177206" y="5141515"/>
                </a:lnTo>
                <a:lnTo>
                  <a:pt x="0" y="514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39630" y="3594846"/>
            <a:ext cx="1295707" cy="1548654"/>
          </a:xfrm>
          <a:custGeom>
            <a:avLst/>
            <a:gdLst/>
            <a:ahLst/>
            <a:cxnLst/>
            <a:rect r="r" b="b" t="t" l="l"/>
            <a:pathLst>
              <a:path h="1548654" w="1295707">
                <a:moveTo>
                  <a:pt x="0" y="0"/>
                </a:moveTo>
                <a:lnTo>
                  <a:pt x="1295708" y="0"/>
                </a:lnTo>
                <a:lnTo>
                  <a:pt x="1295708" y="1548654"/>
                </a:lnTo>
                <a:lnTo>
                  <a:pt x="0" y="1548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2268" y="5449380"/>
            <a:ext cx="5010433" cy="31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8">
                <a:solidFill>
                  <a:srgbClr val="FFFFFF"/>
                </a:solidFill>
                <a:latin typeface="Open Sans 2 Bold"/>
              </a:rPr>
              <a:t>Saúde:</a:t>
            </a:r>
          </a:p>
          <a:p>
            <a:pPr algn="ctr">
              <a:lnSpc>
                <a:spcPts val="4198"/>
              </a:lnSpc>
            </a:pPr>
          </a:p>
          <a:p>
            <a:pPr algn="l" marL="647454" indent="-323727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Open Sans 2 Bold"/>
              </a:rPr>
              <a:t> Monitoramento de pacientes </a:t>
            </a:r>
          </a:p>
          <a:p>
            <a:pPr algn="l" marL="647454" indent="-323727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Open Sans 2 Bold"/>
              </a:rPr>
              <a:t>Diagnóstico de condições médicas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245945" y="3406749"/>
            <a:ext cx="1251908" cy="1736751"/>
          </a:xfrm>
          <a:custGeom>
            <a:avLst/>
            <a:gdLst/>
            <a:ahLst/>
            <a:cxnLst/>
            <a:rect r="r" b="b" t="t" l="l"/>
            <a:pathLst>
              <a:path h="1736751" w="1251908">
                <a:moveTo>
                  <a:pt x="0" y="0"/>
                </a:moveTo>
                <a:lnTo>
                  <a:pt x="1251908" y="0"/>
                </a:lnTo>
                <a:lnTo>
                  <a:pt x="1251908" y="1736751"/>
                </a:lnTo>
                <a:lnTo>
                  <a:pt x="0" y="1736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456831" y="5449380"/>
            <a:ext cx="4830135" cy="29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8">
                <a:solidFill>
                  <a:srgbClr val="FFFFFF"/>
                </a:solidFill>
                <a:latin typeface="Open Sans 2 Bold"/>
              </a:rPr>
              <a:t>Marketing: </a:t>
            </a:r>
          </a:p>
          <a:p>
            <a:pPr algn="ctr">
              <a:lnSpc>
                <a:spcPts val="4198"/>
              </a:lnSpc>
            </a:pPr>
          </a:p>
          <a:p>
            <a:pPr algn="l" marL="647454" indent="-323727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Open Sans 2 Bold"/>
              </a:rPr>
              <a:t>Análise de </a:t>
            </a:r>
            <a:r>
              <a:rPr lang="en-US" sz="2998">
                <a:solidFill>
                  <a:srgbClr val="FFFFFF"/>
                </a:solidFill>
                <a:latin typeface="Open Sans 2 Bold"/>
              </a:rPr>
              <a:t>comportamento do consumidor</a:t>
            </a:r>
          </a:p>
          <a:p>
            <a:pPr algn="ctr">
              <a:lnSpc>
                <a:spcPts val="3078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719131" y="3313457"/>
            <a:ext cx="1519434" cy="1923335"/>
          </a:xfrm>
          <a:custGeom>
            <a:avLst/>
            <a:gdLst/>
            <a:ahLst/>
            <a:cxnLst/>
            <a:rect r="r" b="b" t="t" l="l"/>
            <a:pathLst>
              <a:path h="1923335" w="1519434">
                <a:moveTo>
                  <a:pt x="0" y="0"/>
                </a:moveTo>
                <a:lnTo>
                  <a:pt x="1519434" y="0"/>
                </a:lnTo>
                <a:lnTo>
                  <a:pt x="1519434" y="1923335"/>
                </a:lnTo>
                <a:lnTo>
                  <a:pt x="0" y="1923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067308" y="5449380"/>
            <a:ext cx="4823081" cy="259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8">
                <a:solidFill>
                  <a:srgbClr val="FFFFFF"/>
                </a:solidFill>
                <a:latin typeface="Open Sans 2 Bold"/>
              </a:rPr>
              <a:t>Entretenimento: </a:t>
            </a:r>
          </a:p>
          <a:p>
            <a:pPr algn="ctr">
              <a:lnSpc>
                <a:spcPts val="4198"/>
              </a:lnSpc>
            </a:pPr>
          </a:p>
          <a:p>
            <a:pPr algn="just" marL="647454" indent="-323727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Open Sans 2 Bold"/>
              </a:rPr>
              <a:t>Realidade aumentada </a:t>
            </a:r>
          </a:p>
          <a:p>
            <a:pPr algn="just" marL="647454" indent="-323727" lvl="1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Open Sans 2 Bold"/>
              </a:rPr>
              <a:t> Jogos</a:t>
            </a:r>
          </a:p>
          <a:p>
            <a:pPr algn="just">
              <a:lnSpc>
                <a:spcPts val="419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14375" y="963413"/>
            <a:ext cx="4141308" cy="1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MERCADO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3128848"/>
            <a:ext cx="4198583" cy="825932"/>
            <a:chOff x="0" y="0"/>
            <a:chExt cx="1257998" cy="2474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7998" cy="247469"/>
            </a:xfrm>
            <a:custGeom>
              <a:avLst/>
              <a:gdLst/>
              <a:ahLst/>
              <a:cxnLst/>
              <a:rect r="r" b="b" t="t" l="l"/>
              <a:pathLst>
                <a:path h="247469" w="1257998">
                  <a:moveTo>
                    <a:pt x="0" y="0"/>
                  </a:moveTo>
                  <a:lnTo>
                    <a:pt x="1257998" y="0"/>
                  </a:lnTo>
                  <a:lnTo>
                    <a:pt x="1257998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42875"/>
              <a:ext cx="1257998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  Controle de Acesso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39523" y="4168979"/>
            <a:ext cx="7124548" cy="251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Autorização de pessoas em áreas restritas.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Eliminação da necessidade de cartões de acesso ou senhas</a:t>
            </a:r>
          </a:p>
          <a:p>
            <a:pPr algn="just">
              <a:lnSpc>
                <a:spcPts val="404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6579678"/>
            <a:ext cx="5616238" cy="813138"/>
            <a:chOff x="0" y="0"/>
            <a:chExt cx="1682762" cy="2436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82762" cy="243636"/>
            </a:xfrm>
            <a:custGeom>
              <a:avLst/>
              <a:gdLst/>
              <a:ahLst/>
              <a:cxnLst/>
              <a:rect r="r" b="b" t="t" l="l"/>
              <a:pathLst>
                <a:path h="243636" w="1682762">
                  <a:moveTo>
                    <a:pt x="0" y="0"/>
                  </a:moveTo>
                  <a:lnTo>
                    <a:pt x="1682762" y="0"/>
                  </a:lnTo>
                  <a:lnTo>
                    <a:pt x="1682762" y="243636"/>
                  </a:lnTo>
                  <a:lnTo>
                    <a:pt x="0" y="243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1682762" cy="386511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l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  Vigilância e Monitoramento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144000" y="4168979"/>
            <a:ext cx="7124548" cy="150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Utilização de bancos de dados facial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Agilidade na localização de pessoas</a:t>
            </a:r>
          </a:p>
          <a:p>
            <a:pPr algn="just">
              <a:lnSpc>
                <a:spcPts val="4049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-622053">
            <a:off x="-8891841" y="-524760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1" y="0"/>
                </a:lnTo>
                <a:lnTo>
                  <a:pt x="11977651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8" t="0" r="-1938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8204079" y="4001603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9144000" y="3128848"/>
            <a:ext cx="6945911" cy="825932"/>
            <a:chOff x="0" y="0"/>
            <a:chExt cx="2081165" cy="2474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81165" cy="247469"/>
            </a:xfrm>
            <a:custGeom>
              <a:avLst/>
              <a:gdLst/>
              <a:ahLst/>
              <a:cxnLst/>
              <a:rect r="r" b="b" t="t" l="l"/>
              <a:pathLst>
                <a:path h="247469" w="2081165">
                  <a:moveTo>
                    <a:pt x="0" y="0"/>
                  </a:moveTo>
                  <a:lnTo>
                    <a:pt x="2081165" y="0"/>
                  </a:lnTo>
                  <a:lnTo>
                    <a:pt x="2081165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42875"/>
              <a:ext cx="2081165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  Identificação e Busca de Pessoas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39523" y="7602366"/>
            <a:ext cx="7124548" cy="150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Sistemas de vigilância equipados com IA 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Identificação rápida de suspeitos</a:t>
            </a:r>
          </a:p>
          <a:p>
            <a:pPr algn="just">
              <a:lnSpc>
                <a:spcPts val="4049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9144000" y="6579678"/>
            <a:ext cx="5364001" cy="813138"/>
            <a:chOff x="0" y="0"/>
            <a:chExt cx="1607186" cy="2436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07186" cy="243636"/>
            </a:xfrm>
            <a:custGeom>
              <a:avLst/>
              <a:gdLst/>
              <a:ahLst/>
              <a:cxnLst/>
              <a:rect r="r" b="b" t="t" l="l"/>
              <a:pathLst>
                <a:path h="243636" w="1607186">
                  <a:moveTo>
                    <a:pt x="0" y="0"/>
                  </a:moveTo>
                  <a:lnTo>
                    <a:pt x="1607186" y="0"/>
                  </a:lnTo>
                  <a:lnTo>
                    <a:pt x="1607186" y="243636"/>
                  </a:lnTo>
                  <a:lnTo>
                    <a:pt x="0" y="243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42875"/>
              <a:ext cx="1607186" cy="386511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l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  Segurança em Transporte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1658209" y="8746509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790284" y="7602366"/>
            <a:ext cx="7124548" cy="200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Implementação em transportes públicos 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Aumento da segurança nos transportes públicos, </a:t>
            </a:r>
          </a:p>
          <a:p>
            <a:pPr algn="just">
              <a:lnSpc>
                <a:spcPts val="404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44460" y="1109326"/>
            <a:ext cx="8014840" cy="8770525"/>
          </a:xfrm>
          <a:custGeom>
            <a:avLst/>
            <a:gdLst/>
            <a:ahLst/>
            <a:cxnLst/>
            <a:rect r="r" b="b" t="t" l="l"/>
            <a:pathLst>
              <a:path h="8770525" w="8014840">
                <a:moveTo>
                  <a:pt x="0" y="0"/>
                </a:moveTo>
                <a:lnTo>
                  <a:pt x="8014840" y="0"/>
                </a:lnTo>
                <a:lnTo>
                  <a:pt x="8014840" y="8770525"/>
                </a:lnTo>
                <a:lnTo>
                  <a:pt x="0" y="877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92438" y="-1341479"/>
            <a:ext cx="5814483" cy="2450805"/>
          </a:xfrm>
          <a:custGeom>
            <a:avLst/>
            <a:gdLst/>
            <a:ahLst/>
            <a:cxnLst/>
            <a:rect r="r" b="b" t="t" l="l"/>
            <a:pathLst>
              <a:path h="2450805" w="5814483">
                <a:moveTo>
                  <a:pt x="0" y="0"/>
                </a:moveTo>
                <a:lnTo>
                  <a:pt x="5814483" y="0"/>
                </a:lnTo>
                <a:lnTo>
                  <a:pt x="5814483" y="2450805"/>
                </a:lnTo>
                <a:lnTo>
                  <a:pt x="0" y="2450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91052">
            <a:off x="-1311796" y="5446272"/>
            <a:ext cx="6253199" cy="5629046"/>
          </a:xfrm>
          <a:custGeom>
            <a:avLst/>
            <a:gdLst/>
            <a:ahLst/>
            <a:cxnLst/>
            <a:rect r="r" b="b" t="t" l="l"/>
            <a:pathLst>
              <a:path h="5629046" w="6253199">
                <a:moveTo>
                  <a:pt x="0" y="0"/>
                </a:moveTo>
                <a:lnTo>
                  <a:pt x="6253199" y="0"/>
                </a:lnTo>
                <a:lnTo>
                  <a:pt x="6253199" y="5629046"/>
                </a:lnTo>
                <a:lnTo>
                  <a:pt x="0" y="5629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156713"/>
            <a:ext cx="7801396" cy="256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59"/>
              </a:lnSpc>
              <a:spcBef>
                <a:spcPct val="0"/>
              </a:spcBef>
            </a:pPr>
            <a:r>
              <a:rPr lang="en-US" sz="12999">
                <a:solidFill>
                  <a:srgbClr val="6866E1"/>
                </a:solidFill>
                <a:latin typeface="Computer Says No"/>
              </a:rPr>
              <a:t>ETAPAS DE DESENVOLVIMENTO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1395" y="-3825312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13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622053">
            <a:off x="-10003018" y="-2790359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1" y="0"/>
                </a:lnTo>
                <a:lnTo>
                  <a:pt x="11977651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8" t="0" r="-19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58209" y="78393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208968" y="2026848"/>
            <a:ext cx="13870063" cy="3154561"/>
            <a:chOff x="0" y="0"/>
            <a:chExt cx="18493418" cy="4206082"/>
          </a:xfrm>
        </p:grpSpPr>
        <p:sp>
          <p:nvSpPr>
            <p:cNvPr name="AutoShape 11" id="11"/>
            <p:cNvSpPr/>
            <p:nvPr/>
          </p:nvSpPr>
          <p:spPr>
            <a:xfrm flipH="true">
              <a:off x="2632379" y="1258461"/>
              <a:ext cx="2792739" cy="0"/>
            </a:xfrm>
            <a:prstGeom prst="line">
              <a:avLst/>
            </a:prstGeom>
            <a:ln cap="rnd" w="63500">
              <a:solidFill>
                <a:srgbClr val="5CE5F8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1045" y="2794"/>
              <a:ext cx="2511334" cy="2511334"/>
            </a:xfrm>
            <a:custGeom>
              <a:avLst/>
              <a:gdLst/>
              <a:ahLst/>
              <a:cxnLst/>
              <a:rect r="r" b="b" t="t" l="l"/>
              <a:pathLst>
                <a:path h="2511334" w="2511334">
                  <a:moveTo>
                    <a:pt x="0" y="0"/>
                  </a:moveTo>
                  <a:lnTo>
                    <a:pt x="2511334" y="0"/>
                  </a:lnTo>
                  <a:lnTo>
                    <a:pt x="2511334" y="2511334"/>
                  </a:lnTo>
                  <a:lnTo>
                    <a:pt x="0" y="251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600830" y="719978"/>
              <a:ext cx="1551765" cy="1500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57"/>
                </a:lnSpc>
                <a:spcBef>
                  <a:spcPct val="0"/>
                </a:spcBef>
              </a:pPr>
              <a:r>
                <a:rPr lang="en-US" sz="9523">
                  <a:solidFill>
                    <a:srgbClr val="40B8F5"/>
                  </a:solidFill>
                  <a:latin typeface="Computer Says No"/>
                </a:rPr>
                <a:t>01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5424759" y="0"/>
              <a:ext cx="2511334" cy="2511334"/>
            </a:xfrm>
            <a:custGeom>
              <a:avLst/>
              <a:gdLst/>
              <a:ahLst/>
              <a:cxnLst/>
              <a:rect r="r" b="b" t="t" l="l"/>
              <a:pathLst>
                <a:path h="2511334" w="2511334">
                  <a:moveTo>
                    <a:pt x="0" y="0"/>
                  </a:moveTo>
                  <a:lnTo>
                    <a:pt x="2511334" y="0"/>
                  </a:lnTo>
                  <a:lnTo>
                    <a:pt x="2511334" y="2511334"/>
                  </a:lnTo>
                  <a:lnTo>
                    <a:pt x="0" y="251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5907463" y="645750"/>
              <a:ext cx="1551765" cy="1500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57"/>
                </a:lnSpc>
                <a:spcBef>
                  <a:spcPct val="0"/>
                </a:spcBef>
              </a:pPr>
              <a:r>
                <a:rPr lang="en-US" sz="9523">
                  <a:solidFill>
                    <a:srgbClr val="40B8F5"/>
                  </a:solidFill>
                  <a:latin typeface="Computer Says No"/>
                </a:rPr>
                <a:t>02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0730453" y="2794"/>
              <a:ext cx="2511334" cy="2511334"/>
            </a:xfrm>
            <a:custGeom>
              <a:avLst/>
              <a:gdLst/>
              <a:ahLst/>
              <a:cxnLst/>
              <a:rect r="r" b="b" t="t" l="l"/>
              <a:pathLst>
                <a:path h="2511334" w="2511334">
                  <a:moveTo>
                    <a:pt x="0" y="0"/>
                  </a:moveTo>
                  <a:lnTo>
                    <a:pt x="2511334" y="0"/>
                  </a:lnTo>
                  <a:lnTo>
                    <a:pt x="2511334" y="2511334"/>
                  </a:lnTo>
                  <a:lnTo>
                    <a:pt x="0" y="251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1210237" y="719978"/>
              <a:ext cx="1551765" cy="1500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57"/>
                </a:lnSpc>
                <a:spcBef>
                  <a:spcPct val="0"/>
                </a:spcBef>
              </a:pPr>
              <a:r>
                <a:rPr lang="en-US" sz="9523">
                  <a:solidFill>
                    <a:srgbClr val="40B8F5"/>
                  </a:solidFill>
                  <a:latin typeface="Computer Says No"/>
                </a:rPr>
                <a:t>03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5982084" y="2794"/>
              <a:ext cx="2511334" cy="2511334"/>
            </a:xfrm>
            <a:custGeom>
              <a:avLst/>
              <a:gdLst/>
              <a:ahLst/>
              <a:cxnLst/>
              <a:rect r="r" b="b" t="t" l="l"/>
              <a:pathLst>
                <a:path h="2511334" w="2511334">
                  <a:moveTo>
                    <a:pt x="0" y="0"/>
                  </a:moveTo>
                  <a:lnTo>
                    <a:pt x="2511334" y="0"/>
                  </a:lnTo>
                  <a:lnTo>
                    <a:pt x="2511334" y="2511334"/>
                  </a:lnTo>
                  <a:lnTo>
                    <a:pt x="0" y="251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6464428" y="645750"/>
              <a:ext cx="1551765" cy="1500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57"/>
                </a:lnSpc>
                <a:spcBef>
                  <a:spcPct val="0"/>
                </a:spcBef>
              </a:pPr>
              <a:r>
                <a:rPr lang="en-US" sz="9523">
                  <a:solidFill>
                    <a:srgbClr val="40B8F5"/>
                  </a:solidFill>
                  <a:latin typeface="Computer Says No"/>
                </a:rPr>
                <a:t>04</a:t>
              </a:r>
            </a:p>
          </p:txBody>
        </p:sp>
        <p:sp>
          <p:nvSpPr>
            <p:cNvPr name="AutoShape 20" id="20"/>
            <p:cNvSpPr/>
            <p:nvPr/>
          </p:nvSpPr>
          <p:spPr>
            <a:xfrm flipH="true">
              <a:off x="13241787" y="1258461"/>
              <a:ext cx="2740297" cy="0"/>
            </a:xfrm>
            <a:prstGeom prst="line">
              <a:avLst/>
            </a:prstGeom>
            <a:ln cap="rnd" w="63500">
              <a:solidFill>
                <a:srgbClr val="5CE5F8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7936453" y="1258461"/>
              <a:ext cx="2794000" cy="0"/>
            </a:xfrm>
            <a:prstGeom prst="line">
              <a:avLst/>
            </a:prstGeom>
            <a:ln cap="rnd" w="63500">
              <a:solidFill>
                <a:srgbClr val="5CE5F8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824152"/>
              <a:ext cx="2753425" cy="134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2 Bold"/>
                </a:rPr>
                <a:t>Fase 1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2 Bold"/>
                </a:rPr>
                <a:t>Concepção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271018" y="2824152"/>
              <a:ext cx="2818815" cy="134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2 Bold"/>
                </a:rPr>
                <a:t>Fase 2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2 Bold"/>
                </a:rPr>
                <a:t>Elaboração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0465130" y="2863056"/>
              <a:ext cx="3041978" cy="134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2 Bold"/>
                </a:rPr>
                <a:t>Fase 3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2 Bold"/>
                </a:rPr>
                <a:t>Construção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882009" y="2824152"/>
              <a:ext cx="2470004" cy="134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2 Bold"/>
                </a:rPr>
                <a:t>Fase 4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2 Bold"/>
                </a:rPr>
                <a:t>Transição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806300" y="6881776"/>
            <a:ext cx="12675400" cy="2514426"/>
            <a:chOff x="0" y="0"/>
            <a:chExt cx="16900534" cy="3352568"/>
          </a:xfrm>
        </p:grpSpPr>
        <p:sp>
          <p:nvSpPr>
            <p:cNvPr name="AutoShape 27" id="27"/>
            <p:cNvSpPr/>
            <p:nvPr/>
          </p:nvSpPr>
          <p:spPr>
            <a:xfrm flipH="true">
              <a:off x="2642298" y="1263347"/>
              <a:ext cx="880255" cy="0"/>
            </a:xfrm>
            <a:prstGeom prst="line">
              <a:avLst/>
            </a:prstGeom>
            <a:ln cap="rnd" w="63500">
              <a:solidFill>
                <a:srgbClr val="5CE5F8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9810796" y="1263347"/>
              <a:ext cx="880255" cy="0"/>
            </a:xfrm>
            <a:prstGeom prst="line">
              <a:avLst/>
            </a:prstGeom>
            <a:ln cap="rnd" w="63500">
              <a:solidFill>
                <a:srgbClr val="5CE5F8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11334" cy="2511334"/>
            </a:xfrm>
            <a:custGeom>
              <a:avLst/>
              <a:gdLst/>
              <a:ahLst/>
              <a:cxnLst/>
              <a:rect r="r" b="b" t="t" l="l"/>
              <a:pathLst>
                <a:path h="2511334" w="2511334">
                  <a:moveTo>
                    <a:pt x="0" y="0"/>
                  </a:moveTo>
                  <a:lnTo>
                    <a:pt x="2511334" y="0"/>
                  </a:lnTo>
                  <a:lnTo>
                    <a:pt x="2511334" y="2511334"/>
                  </a:lnTo>
                  <a:lnTo>
                    <a:pt x="0" y="251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479784" y="717184"/>
              <a:ext cx="1551765" cy="1500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57"/>
                </a:lnSpc>
                <a:spcBef>
                  <a:spcPct val="0"/>
                </a:spcBef>
              </a:pPr>
              <a:r>
                <a:rPr lang="en-US" sz="9523">
                  <a:solidFill>
                    <a:srgbClr val="40B8F5"/>
                  </a:solidFill>
                  <a:latin typeface="Computer Says No"/>
                </a:rPr>
                <a:t>01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3617285" y="0"/>
              <a:ext cx="2511334" cy="2511334"/>
            </a:xfrm>
            <a:custGeom>
              <a:avLst/>
              <a:gdLst/>
              <a:ahLst/>
              <a:cxnLst/>
              <a:rect r="r" b="b" t="t" l="l"/>
              <a:pathLst>
                <a:path h="2511334" w="2511334">
                  <a:moveTo>
                    <a:pt x="0" y="0"/>
                  </a:moveTo>
                  <a:lnTo>
                    <a:pt x="2511334" y="0"/>
                  </a:lnTo>
                  <a:lnTo>
                    <a:pt x="2511334" y="2511334"/>
                  </a:lnTo>
                  <a:lnTo>
                    <a:pt x="0" y="251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4099629" y="642956"/>
              <a:ext cx="1551765" cy="1500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57"/>
                </a:lnSpc>
                <a:spcBef>
                  <a:spcPct val="0"/>
                </a:spcBef>
              </a:pPr>
              <a:r>
                <a:rPr lang="en-US" sz="9523">
                  <a:solidFill>
                    <a:srgbClr val="40B8F5"/>
                  </a:solidFill>
                  <a:latin typeface="Computer Says No"/>
                </a:rPr>
                <a:t>02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7202526" y="0"/>
              <a:ext cx="2511334" cy="2511334"/>
            </a:xfrm>
            <a:custGeom>
              <a:avLst/>
              <a:gdLst/>
              <a:ahLst/>
              <a:cxnLst/>
              <a:rect r="r" b="b" t="t" l="l"/>
              <a:pathLst>
                <a:path h="2511334" w="2511334">
                  <a:moveTo>
                    <a:pt x="0" y="0"/>
                  </a:moveTo>
                  <a:lnTo>
                    <a:pt x="2511334" y="0"/>
                  </a:lnTo>
                  <a:lnTo>
                    <a:pt x="2511334" y="2511334"/>
                  </a:lnTo>
                  <a:lnTo>
                    <a:pt x="0" y="251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7682310" y="717184"/>
              <a:ext cx="1551765" cy="1500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57"/>
                </a:lnSpc>
                <a:spcBef>
                  <a:spcPct val="0"/>
                </a:spcBef>
              </a:pPr>
              <a:r>
                <a:rPr lang="en-US" sz="9523">
                  <a:solidFill>
                    <a:srgbClr val="40B8F5"/>
                  </a:solidFill>
                  <a:latin typeface="Computer Says No"/>
                </a:rPr>
                <a:t>03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10819811" y="0"/>
              <a:ext cx="2511334" cy="2511334"/>
            </a:xfrm>
            <a:custGeom>
              <a:avLst/>
              <a:gdLst/>
              <a:ahLst/>
              <a:cxnLst/>
              <a:rect r="r" b="b" t="t" l="l"/>
              <a:pathLst>
                <a:path h="2511334" w="2511334">
                  <a:moveTo>
                    <a:pt x="0" y="0"/>
                  </a:moveTo>
                  <a:lnTo>
                    <a:pt x="2511334" y="0"/>
                  </a:lnTo>
                  <a:lnTo>
                    <a:pt x="2511334" y="2511334"/>
                  </a:lnTo>
                  <a:lnTo>
                    <a:pt x="0" y="251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11302156" y="642956"/>
              <a:ext cx="1551765" cy="1500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57"/>
                </a:lnSpc>
                <a:spcBef>
                  <a:spcPct val="0"/>
                </a:spcBef>
              </a:pPr>
              <a:r>
                <a:rPr lang="en-US" sz="9523">
                  <a:solidFill>
                    <a:srgbClr val="40B8F5"/>
                  </a:solidFill>
                  <a:latin typeface="Computer Says No"/>
                </a:rPr>
                <a:t>04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14389200" y="15360"/>
              <a:ext cx="2511334" cy="2511334"/>
            </a:xfrm>
            <a:custGeom>
              <a:avLst/>
              <a:gdLst/>
              <a:ahLst/>
              <a:cxnLst/>
              <a:rect r="r" b="b" t="t" l="l"/>
              <a:pathLst>
                <a:path h="2511334" w="2511334">
                  <a:moveTo>
                    <a:pt x="0" y="0"/>
                  </a:moveTo>
                  <a:lnTo>
                    <a:pt x="2511334" y="0"/>
                  </a:lnTo>
                  <a:lnTo>
                    <a:pt x="2511334" y="2511334"/>
                  </a:lnTo>
                  <a:lnTo>
                    <a:pt x="0" y="251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14868984" y="732544"/>
              <a:ext cx="1551765" cy="1500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857"/>
                </a:lnSpc>
                <a:spcBef>
                  <a:spcPct val="0"/>
                </a:spcBef>
              </a:pPr>
              <a:r>
                <a:rPr lang="en-US" sz="9523">
                  <a:solidFill>
                    <a:srgbClr val="40B8F5"/>
                  </a:solidFill>
                  <a:latin typeface="Computer Says No"/>
                </a:rPr>
                <a:t>05</a:t>
              </a:r>
            </a:p>
          </p:txBody>
        </p:sp>
        <p:sp>
          <p:nvSpPr>
            <p:cNvPr name="AutoShape 39" id="39"/>
            <p:cNvSpPr/>
            <p:nvPr/>
          </p:nvSpPr>
          <p:spPr>
            <a:xfrm flipH="true">
              <a:off x="6281123" y="1294068"/>
              <a:ext cx="880255" cy="0"/>
            </a:xfrm>
            <a:prstGeom prst="line">
              <a:avLst/>
            </a:prstGeom>
            <a:ln cap="rnd" w="63500">
              <a:solidFill>
                <a:srgbClr val="5CE5F8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>
              <a:off x="13381251" y="1325818"/>
              <a:ext cx="880255" cy="0"/>
            </a:xfrm>
            <a:prstGeom prst="line">
              <a:avLst/>
            </a:prstGeom>
            <a:ln cap="rnd" w="63500">
              <a:solidFill>
                <a:srgbClr val="5CE5F8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41" id="41"/>
            <p:cNvSpPr txBox="true"/>
            <p:nvPr/>
          </p:nvSpPr>
          <p:spPr>
            <a:xfrm rot="0">
              <a:off x="400646" y="2890288"/>
              <a:ext cx="184877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2 Bold"/>
                </a:rPr>
                <a:t>Requisitos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4360270" y="2890288"/>
              <a:ext cx="1297781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2 Bold"/>
                </a:rPr>
                <a:t>Análise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7765988" y="2890288"/>
              <a:ext cx="1298178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2 Bold"/>
                </a:rPr>
                <a:t>Projeto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0769075" y="2890288"/>
              <a:ext cx="279056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2 Bold"/>
                </a:rPr>
                <a:t>Implementação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5423976" y="2890288"/>
              <a:ext cx="95726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ns 2 Bold"/>
                </a:rPr>
                <a:t>Teste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5936114" y="782620"/>
            <a:ext cx="7045281" cy="1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12500">
                <a:solidFill>
                  <a:srgbClr val="FFFFFF"/>
                </a:solidFill>
                <a:latin typeface="Computer Says No"/>
              </a:rPr>
              <a:t>CICLO DE VIDA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592562" y="6010129"/>
            <a:ext cx="5732385" cy="64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6001">
                <a:solidFill>
                  <a:srgbClr val="FFFFFF"/>
                </a:solidFill>
                <a:latin typeface="Anton"/>
              </a:rPr>
              <a:t>FLUXO DE TRABALHO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132" y="2882265"/>
            <a:ext cx="3856217" cy="6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nton"/>
              </a:rPr>
              <a:t>CONCEPÇÃO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88306"/>
            <a:ext cx="6597826" cy="200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Definição do escopo do sistema.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Esboço inicial da arquitetura do sistema.</a:t>
            </a:r>
          </a:p>
          <a:p>
            <a:pPr algn="just">
              <a:lnSpc>
                <a:spcPts val="4049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flipH="true">
            <a:off x="8610993" y="2956637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9548623" y="3852824"/>
            <a:ext cx="4340602" cy="825932"/>
            <a:chOff x="0" y="0"/>
            <a:chExt cx="1300550" cy="2474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0550" cy="247469"/>
            </a:xfrm>
            <a:custGeom>
              <a:avLst/>
              <a:gdLst/>
              <a:ahLst/>
              <a:cxnLst/>
              <a:rect r="r" b="b" t="t" l="l"/>
              <a:pathLst>
                <a:path h="247469" w="1300550">
                  <a:moveTo>
                    <a:pt x="0" y="0"/>
                  </a:moveTo>
                  <a:lnTo>
                    <a:pt x="1300550" y="0"/>
                  </a:lnTo>
                  <a:lnTo>
                    <a:pt x="1300550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42875"/>
              <a:ext cx="1300550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 Detalhar os requisitos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23132" y="3865618"/>
            <a:ext cx="7141259" cy="813138"/>
            <a:chOff x="0" y="0"/>
            <a:chExt cx="2139695" cy="2436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9695" cy="243636"/>
            </a:xfrm>
            <a:custGeom>
              <a:avLst/>
              <a:gdLst/>
              <a:ahLst/>
              <a:cxnLst/>
              <a:rect r="r" b="b" t="t" l="l"/>
              <a:pathLst>
                <a:path h="243636" w="2139695">
                  <a:moveTo>
                    <a:pt x="0" y="0"/>
                  </a:moveTo>
                  <a:lnTo>
                    <a:pt x="2139695" y="0"/>
                  </a:lnTo>
                  <a:lnTo>
                    <a:pt x="2139695" y="243636"/>
                  </a:lnTo>
                  <a:lnTo>
                    <a:pt x="0" y="243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42875"/>
              <a:ext cx="2139695" cy="386511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just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 Estabelecer a viabilidade e o escopo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1658209" y="8746509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350496" y="348301"/>
            <a:ext cx="6597194" cy="21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9"/>
              </a:lnSpc>
              <a:spcBef>
                <a:spcPct val="0"/>
              </a:spcBef>
            </a:pPr>
            <a:r>
              <a:rPr lang="en-US" sz="12542">
                <a:solidFill>
                  <a:srgbClr val="6866E1"/>
                </a:solidFill>
                <a:latin typeface="Computer Says No"/>
              </a:rPr>
              <a:t>CICLO DE VIDA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48623" y="4888306"/>
            <a:ext cx="6084120" cy="301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Captura detalhada dos requisitos funcionais.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Desenvolvimento e refinamento da arquitetura do sistema.</a:t>
            </a:r>
          </a:p>
          <a:p>
            <a:pPr algn="just">
              <a:lnSpc>
                <a:spcPts val="4049"/>
              </a:lnSpc>
            </a:pPr>
          </a:p>
          <a:p>
            <a:pPr algn="just">
              <a:lnSpc>
                <a:spcPts val="404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548623" y="2882265"/>
            <a:ext cx="3856217" cy="6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nton"/>
              </a:rPr>
              <a:t>ELABORAÇÃO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15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57591" y="3743592"/>
            <a:ext cx="7372245" cy="825932"/>
            <a:chOff x="0" y="0"/>
            <a:chExt cx="2208904" cy="247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8904" cy="247469"/>
            </a:xfrm>
            <a:custGeom>
              <a:avLst/>
              <a:gdLst/>
              <a:ahLst/>
              <a:cxnLst/>
              <a:rect r="r" b="b" t="t" l="l"/>
              <a:pathLst>
                <a:path h="247469" w="2208904">
                  <a:moveTo>
                    <a:pt x="0" y="0"/>
                  </a:moveTo>
                  <a:lnTo>
                    <a:pt x="2208904" y="0"/>
                  </a:lnTo>
                  <a:lnTo>
                    <a:pt x="2208904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2208904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 Entregar o sistema aos usuários finais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57591" y="4721924"/>
            <a:ext cx="7372245" cy="251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Beta-teste com usuários selecionados.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Treinamento e suporte aos usuários.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Correção de defeitos e refinamentos baseados no feedback.</a:t>
            </a:r>
          </a:p>
          <a:p>
            <a:pPr algn="just">
              <a:lnSpc>
                <a:spcPts val="404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714037"/>
            <a:ext cx="7124548" cy="301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Desenvolvimento de módulos executáveis e integráveis.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Iteração sobre a implementação para refinamento e correção de erros.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Preparação do sistema para entrega.</a:t>
            </a:r>
          </a:p>
          <a:p>
            <a:pPr algn="just">
              <a:lnSpc>
                <a:spcPts val="4049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flipH="true">
            <a:off x="8630043" y="3110691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248662" y="3735705"/>
            <a:ext cx="4094029" cy="825932"/>
            <a:chOff x="0" y="0"/>
            <a:chExt cx="1226671" cy="2474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6671" cy="247469"/>
            </a:xfrm>
            <a:custGeom>
              <a:avLst/>
              <a:gdLst/>
              <a:ahLst/>
              <a:cxnLst/>
              <a:rect r="r" b="b" t="t" l="l"/>
              <a:pathLst>
                <a:path h="247469" w="1226671">
                  <a:moveTo>
                    <a:pt x="0" y="0"/>
                  </a:moveTo>
                  <a:lnTo>
                    <a:pt x="1226671" y="0"/>
                  </a:lnTo>
                  <a:lnTo>
                    <a:pt x="1226671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42875"/>
              <a:ext cx="1226671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Implementar e testar 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331446" y="186376"/>
            <a:ext cx="6597194" cy="21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9"/>
              </a:lnSpc>
              <a:spcBef>
                <a:spcPct val="0"/>
              </a:spcBef>
            </a:pPr>
            <a:r>
              <a:rPr lang="en-US" sz="12542">
                <a:solidFill>
                  <a:srgbClr val="6866E1"/>
                </a:solidFill>
                <a:latin typeface="Computer Says No"/>
              </a:rPr>
              <a:t>CICLO DE VIDA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57591" y="2912559"/>
            <a:ext cx="3856217" cy="6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nton"/>
              </a:rPr>
              <a:t>TRANSIÇÃO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8662" y="2912559"/>
            <a:ext cx="4094029" cy="6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Anton"/>
              </a:rPr>
              <a:t>CONSTRUÇÃO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90257" y="325635"/>
            <a:ext cx="10707485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FLUXO DE TRABALHO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16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622053">
            <a:off x="-9321201" y="-79806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8" t="0" r="-19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58209" y="88680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97743" y="-70866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50348" y="3589236"/>
            <a:ext cx="4765933" cy="50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3"/>
              </a:lnSpc>
            </a:pP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0" y="2484634"/>
            <a:ext cx="6247466" cy="6315402"/>
            <a:chOff x="0" y="0"/>
            <a:chExt cx="5956300" cy="6021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9000"/>
                  </a:srgbClr>
                </a:gs>
                <a:gs pos="100000">
                  <a:srgbClr val="CB6CE6">
                    <a:alpha val="59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609175" y="2484634"/>
            <a:ext cx="6247466" cy="6315402"/>
            <a:chOff x="0" y="0"/>
            <a:chExt cx="5956300" cy="6021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9000"/>
                  </a:srgbClr>
                </a:gs>
                <a:gs pos="100000">
                  <a:srgbClr val="CB6CE6">
                    <a:alpha val="59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802882" y="2484634"/>
            <a:ext cx="6247466" cy="6315402"/>
            <a:chOff x="0" y="0"/>
            <a:chExt cx="5956300" cy="60210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9000"/>
                  </a:srgbClr>
                </a:gs>
                <a:gs pos="100000">
                  <a:srgbClr val="CB6CE6">
                    <a:alpha val="59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2052742" y="2681816"/>
            <a:ext cx="268587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Requisitos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79395" y="2681816"/>
            <a:ext cx="268587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Análise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06048" y="2681816"/>
            <a:ext cx="268587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Projeto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0766" y="3598761"/>
            <a:ext cx="4765933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Captura e especificação dos requisitos 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Identificação dos casos de uso chave.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Detalhamento dos requisitos e captura de requisitos remanescentes.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545354" y="3598761"/>
            <a:ext cx="4617301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Análise e modelagem.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Definição da arquitetura. 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Refinamento e ajustes conforme necessidade.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493367" y="3598761"/>
            <a:ext cx="4765933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Tradução dos requisitos.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Estabelecimento do design inicial e da arquitetura.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Desenvolvimento detalhado e finalização da arquitetura.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52620" y="58421"/>
            <a:ext cx="8582760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FLUXO DE TRABALHO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17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622053">
            <a:off x="-9321201" y="-79806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8" t="0" r="-19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58209" y="88680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97743" y="-70866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09530" y="3589236"/>
            <a:ext cx="4765933" cy="50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3"/>
              </a:lnSpc>
            </a:pP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688155" y="2217420"/>
            <a:ext cx="6579051" cy="6650593"/>
            <a:chOff x="0" y="0"/>
            <a:chExt cx="5956300" cy="6021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9000"/>
                  </a:srgbClr>
                </a:gs>
                <a:gs pos="100000">
                  <a:srgbClr val="CB6CE6">
                    <a:alpha val="59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781379" y="2217420"/>
            <a:ext cx="6579051" cy="6650593"/>
            <a:chOff x="0" y="0"/>
            <a:chExt cx="5956300" cy="6021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9000"/>
                  </a:srgbClr>
                </a:gs>
                <a:gs pos="100000">
                  <a:srgbClr val="CB6CE6">
                    <a:alpha val="59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5014301" y="2503457"/>
            <a:ext cx="322095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Implementação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96031" y="2503457"/>
            <a:ext cx="268587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Teste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47522" y="3575050"/>
            <a:ext cx="5633857" cy="3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Codificação dos componentes do sistema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Desenvolvimento, teste e integração dos componentes.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Ajustes finais e preparação para o lançamento.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267206" y="3575050"/>
            <a:ext cx="5628621" cy="3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Verificação da funcionalidade, performance e estabilidade do sistema.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Testes contínuos para garantir a qualidade.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Testes finais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495" y="3429856"/>
            <a:ext cx="7325525" cy="130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6" indent="-269878" lvl="1">
              <a:lnSpc>
                <a:spcPts val="2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Disponibilidade em Plataformas</a:t>
            </a:r>
          </a:p>
          <a:p>
            <a:pPr algn="just" marL="539756" indent="-269878" lvl="1">
              <a:lnSpc>
                <a:spcPts val="2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Principal Funcionalidade</a:t>
            </a:r>
          </a:p>
          <a:p>
            <a:pPr algn="just" marL="539756" indent="-269878" lvl="1">
              <a:lnSpc>
                <a:spcPts val="2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Outras Funcionalidades</a:t>
            </a:r>
          </a:p>
          <a:p>
            <a:pPr algn="just" marL="539756" indent="-269878" lvl="1">
              <a:lnSpc>
                <a:spcPts val="2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Interação do Usuário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495" y="2113914"/>
            <a:ext cx="4009408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Funcionais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658209" y="8800514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2495" y="7206962"/>
            <a:ext cx="4376240" cy="673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6" indent="-269878" lvl="1">
              <a:lnSpc>
                <a:spcPts val="2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Desempenho</a:t>
            </a:r>
          </a:p>
          <a:p>
            <a:pPr algn="just" marL="539756" indent="-269878" lvl="1">
              <a:lnSpc>
                <a:spcPts val="2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Usabilidade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90257" y="-33498"/>
            <a:ext cx="10707485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7696EB"/>
                </a:solidFill>
                <a:latin typeface="Computer Says No"/>
              </a:rPr>
              <a:t>REQUISITOS DO SISTEMA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495" y="5893086"/>
            <a:ext cx="5217752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Não Funcionais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8" t="0" r="-1938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169694" y="2237739"/>
            <a:ext cx="6002790" cy="5944121"/>
            <a:chOff x="0" y="0"/>
            <a:chExt cx="8003720" cy="79254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093255" y="0"/>
              <a:ext cx="3841868" cy="3841868"/>
            </a:xfrm>
            <a:custGeom>
              <a:avLst/>
              <a:gdLst/>
              <a:ahLst/>
              <a:cxnLst/>
              <a:rect r="r" b="b" t="t" l="l"/>
              <a:pathLst>
                <a:path h="3841868" w="3841868">
                  <a:moveTo>
                    <a:pt x="0" y="0"/>
                  </a:moveTo>
                  <a:lnTo>
                    <a:pt x="3841868" y="0"/>
                  </a:lnTo>
                  <a:lnTo>
                    <a:pt x="3841868" y="3841868"/>
                  </a:lnTo>
                  <a:lnTo>
                    <a:pt x="0" y="384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161852" y="2099955"/>
              <a:ext cx="3841868" cy="3841868"/>
            </a:xfrm>
            <a:custGeom>
              <a:avLst/>
              <a:gdLst/>
              <a:ahLst/>
              <a:cxnLst/>
              <a:rect r="r" b="b" t="t" l="l"/>
              <a:pathLst>
                <a:path h="3841868" w="3841868">
                  <a:moveTo>
                    <a:pt x="0" y="0"/>
                  </a:moveTo>
                  <a:lnTo>
                    <a:pt x="3841868" y="0"/>
                  </a:lnTo>
                  <a:lnTo>
                    <a:pt x="3841868" y="3841869"/>
                  </a:lnTo>
                  <a:lnTo>
                    <a:pt x="0" y="384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089692" y="4083627"/>
              <a:ext cx="3841868" cy="3841868"/>
            </a:xfrm>
            <a:custGeom>
              <a:avLst/>
              <a:gdLst/>
              <a:ahLst/>
              <a:cxnLst/>
              <a:rect r="r" b="b" t="t" l="l"/>
              <a:pathLst>
                <a:path h="3841868" w="3841868">
                  <a:moveTo>
                    <a:pt x="0" y="0"/>
                  </a:moveTo>
                  <a:lnTo>
                    <a:pt x="3841868" y="0"/>
                  </a:lnTo>
                  <a:lnTo>
                    <a:pt x="3841868" y="3841868"/>
                  </a:lnTo>
                  <a:lnTo>
                    <a:pt x="0" y="384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99955"/>
              <a:ext cx="3841868" cy="3841868"/>
            </a:xfrm>
            <a:custGeom>
              <a:avLst/>
              <a:gdLst/>
              <a:ahLst/>
              <a:cxnLst/>
              <a:rect r="r" b="b" t="t" l="l"/>
              <a:pathLst>
                <a:path h="3841868" w="3841868">
                  <a:moveTo>
                    <a:pt x="0" y="0"/>
                  </a:moveTo>
                  <a:lnTo>
                    <a:pt x="3841868" y="0"/>
                  </a:lnTo>
                  <a:lnTo>
                    <a:pt x="3841868" y="3841869"/>
                  </a:lnTo>
                  <a:lnTo>
                    <a:pt x="0" y="3841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320372" y="1319856"/>
              <a:ext cx="1380508" cy="1380508"/>
            </a:xfrm>
            <a:custGeom>
              <a:avLst/>
              <a:gdLst/>
              <a:ahLst/>
              <a:cxnLst/>
              <a:rect r="r" b="b" t="t" l="l"/>
              <a:pathLst>
                <a:path h="1380508" w="1380508">
                  <a:moveTo>
                    <a:pt x="0" y="0"/>
                  </a:moveTo>
                  <a:lnTo>
                    <a:pt x="1380508" y="0"/>
                  </a:lnTo>
                  <a:lnTo>
                    <a:pt x="1380508" y="1380508"/>
                  </a:lnTo>
                  <a:lnTo>
                    <a:pt x="0" y="138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5354111" y="3296765"/>
              <a:ext cx="1457350" cy="1380508"/>
            </a:xfrm>
            <a:custGeom>
              <a:avLst/>
              <a:gdLst/>
              <a:ahLst/>
              <a:cxnLst/>
              <a:rect r="r" b="b" t="t" l="l"/>
              <a:pathLst>
                <a:path h="1380508" w="1457350">
                  <a:moveTo>
                    <a:pt x="0" y="0"/>
                  </a:moveTo>
                  <a:lnTo>
                    <a:pt x="1457350" y="0"/>
                  </a:lnTo>
                  <a:lnTo>
                    <a:pt x="1457350" y="1380508"/>
                  </a:lnTo>
                  <a:lnTo>
                    <a:pt x="0" y="1380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221825" y="3296765"/>
              <a:ext cx="1398219" cy="1448249"/>
            </a:xfrm>
            <a:custGeom>
              <a:avLst/>
              <a:gdLst/>
              <a:ahLst/>
              <a:cxnLst/>
              <a:rect r="r" b="b" t="t" l="l"/>
              <a:pathLst>
                <a:path h="1448249" w="1398219">
                  <a:moveTo>
                    <a:pt x="0" y="0"/>
                  </a:moveTo>
                  <a:lnTo>
                    <a:pt x="1398218" y="0"/>
                  </a:lnTo>
                  <a:lnTo>
                    <a:pt x="1398218" y="1448249"/>
                  </a:lnTo>
                  <a:lnTo>
                    <a:pt x="0" y="1448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309976" y="5308080"/>
              <a:ext cx="1703752" cy="1322731"/>
            </a:xfrm>
            <a:custGeom>
              <a:avLst/>
              <a:gdLst/>
              <a:ahLst/>
              <a:cxnLst/>
              <a:rect r="r" b="b" t="t" l="l"/>
              <a:pathLst>
                <a:path h="1322731" w="1703752">
                  <a:moveTo>
                    <a:pt x="0" y="0"/>
                  </a:moveTo>
                  <a:lnTo>
                    <a:pt x="1703752" y="0"/>
                  </a:lnTo>
                  <a:lnTo>
                    <a:pt x="1703752" y="1322731"/>
                  </a:lnTo>
                  <a:lnTo>
                    <a:pt x="0" y="1322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1196" y="2001676"/>
            <a:ext cx="4009408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Funcionais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658209" y="8800514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0257" y="-33498"/>
            <a:ext cx="10707485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7696EB"/>
                </a:solidFill>
                <a:latin typeface="Computer Says No"/>
              </a:rPr>
              <a:t>REQUISITOS DO SISTEMA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292120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8" t="0" r="-1938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340519" y="4074390"/>
            <a:ext cx="2801188" cy="842865"/>
            <a:chOff x="0" y="0"/>
            <a:chExt cx="839304" cy="25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9304" cy="252543"/>
            </a:xfrm>
            <a:custGeom>
              <a:avLst/>
              <a:gdLst/>
              <a:ahLst/>
              <a:cxnLst/>
              <a:rect r="r" b="b" t="t" l="l"/>
              <a:pathLst>
                <a:path h="252543" w="839304">
                  <a:moveTo>
                    <a:pt x="0" y="0"/>
                  </a:moveTo>
                  <a:lnTo>
                    <a:pt x="839304" y="0"/>
                  </a:lnTo>
                  <a:lnTo>
                    <a:pt x="839304" y="252543"/>
                  </a:lnTo>
                  <a:lnTo>
                    <a:pt x="0" y="252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42875"/>
              <a:ext cx="839304" cy="395418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just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Multiplaforma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99256" y="4074390"/>
            <a:ext cx="4792864" cy="842865"/>
            <a:chOff x="0" y="0"/>
            <a:chExt cx="1436059" cy="25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36059" cy="252543"/>
            </a:xfrm>
            <a:custGeom>
              <a:avLst/>
              <a:gdLst/>
              <a:ahLst/>
              <a:cxnLst/>
              <a:rect r="r" b="b" t="t" l="l"/>
              <a:pathLst>
                <a:path h="252543" w="1436059">
                  <a:moveTo>
                    <a:pt x="0" y="0"/>
                  </a:moveTo>
                  <a:lnTo>
                    <a:pt x="1436059" y="0"/>
                  </a:lnTo>
                  <a:lnTo>
                    <a:pt x="1436059" y="252543"/>
                  </a:lnTo>
                  <a:lnTo>
                    <a:pt x="0" y="252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42875"/>
              <a:ext cx="1436059" cy="395418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just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Interação com o Usuário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9105900" y="3379438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658209" y="5293011"/>
            <a:ext cx="6427436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A IA deve estar acessível em todas as principais plataformas móveis e de desktop, incluindo Android, iOS, Windows e macOS.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31911" y="5293011"/>
            <a:ext cx="5327555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Interfaces gráficas intuitivas e simples</a:t>
            </a:r>
          </a:p>
          <a:p>
            <a:pPr algn="just"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Tamanho de tela flexível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13840" y="74860"/>
            <a:ext cx="5640687" cy="2463553"/>
          </a:xfrm>
          <a:custGeom>
            <a:avLst/>
            <a:gdLst/>
            <a:ahLst/>
            <a:cxnLst/>
            <a:rect r="r" b="b" t="t" l="l"/>
            <a:pathLst>
              <a:path h="2463553" w="5640687">
                <a:moveTo>
                  <a:pt x="0" y="0"/>
                </a:moveTo>
                <a:lnTo>
                  <a:pt x="5640688" y="0"/>
                </a:lnTo>
                <a:lnTo>
                  <a:pt x="5640688" y="2463553"/>
                </a:lnTo>
                <a:lnTo>
                  <a:pt x="0" y="2463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17507345" y="745896"/>
            <a:ext cx="0" cy="570012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37683" y="3903561"/>
            <a:ext cx="9730807" cy="5377399"/>
            <a:chOff x="0" y="0"/>
            <a:chExt cx="12974409" cy="7169865"/>
          </a:xfrm>
        </p:grpSpPr>
        <p:sp>
          <p:nvSpPr>
            <p:cNvPr name="AutoShape 6" id="6"/>
            <p:cNvSpPr/>
            <p:nvPr/>
          </p:nvSpPr>
          <p:spPr>
            <a:xfrm flipV="true">
              <a:off x="25400" y="0"/>
              <a:ext cx="0" cy="716986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428" y="7142582"/>
              <a:ext cx="12973981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268490" y="5308389"/>
            <a:ext cx="6718190" cy="5748988"/>
          </a:xfrm>
          <a:custGeom>
            <a:avLst/>
            <a:gdLst/>
            <a:ahLst/>
            <a:cxnLst/>
            <a:rect r="r" b="b" t="t" l="l"/>
            <a:pathLst>
              <a:path h="5748988" w="6718190">
                <a:moveTo>
                  <a:pt x="0" y="0"/>
                </a:moveTo>
                <a:lnTo>
                  <a:pt x="6718189" y="0"/>
                </a:lnTo>
                <a:lnTo>
                  <a:pt x="6718189" y="5748988"/>
                </a:lnTo>
                <a:lnTo>
                  <a:pt x="0" y="5748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95079" y="914771"/>
            <a:ext cx="5273410" cy="134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31"/>
              </a:lnSpc>
              <a:spcBef>
                <a:spcPct val="0"/>
              </a:spcBef>
            </a:pPr>
            <a:r>
              <a:rPr lang="en-US" sz="12543">
                <a:solidFill>
                  <a:srgbClr val="6866E1"/>
                </a:solidFill>
                <a:latin typeface="Computer Says No"/>
              </a:rPr>
              <a:t>SUMÁRIO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0327" y="2368303"/>
            <a:ext cx="6493673" cy="641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Introdução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História da IA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Tipos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IA voltada a detecção Facial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Aplicações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Mercado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Etapas de Desenvolvimento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Requisitos do Sistema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Diagrama de Casos de Uso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Diagrama de Classes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Diagrama de Atividades</a:t>
            </a:r>
          </a:p>
          <a:p>
            <a:pPr algn="just" marL="650935" indent="-325468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Poppins Light"/>
              </a:rPr>
              <a:t>Diagrama de Sequência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42648" y="2368303"/>
            <a:ext cx="727193" cy="643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09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10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11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12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17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19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24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31</a:t>
            </a:r>
          </a:p>
          <a:p>
            <a:pPr algn="r">
              <a:lnSpc>
                <a:spcPts val="4220"/>
              </a:lnSpc>
            </a:pPr>
            <a:r>
              <a:rPr lang="en-US" sz="3014">
                <a:solidFill>
                  <a:srgbClr val="FFFFFF"/>
                </a:solidFill>
                <a:latin typeface="Poppins"/>
              </a:rPr>
              <a:t>35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162482" y="8969125"/>
            <a:ext cx="591003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1196" y="2001676"/>
            <a:ext cx="4009408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Funcionais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658209" y="8800514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0257" y="-33498"/>
            <a:ext cx="10707485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7696EB"/>
                </a:solidFill>
                <a:latin typeface="Computer Says No"/>
              </a:rPr>
              <a:t>REQUISITOS DO SISTEMA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292120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8" t="0" r="-1938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9105900" y="3379438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773641" y="4121651"/>
            <a:ext cx="5327555" cy="2676310"/>
            <a:chOff x="0" y="0"/>
            <a:chExt cx="7103406" cy="356841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616602" y="0"/>
              <a:ext cx="5870202" cy="1123819"/>
              <a:chOff x="0" y="0"/>
              <a:chExt cx="1319142" cy="2525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142" cy="252543"/>
              </a:xfrm>
              <a:custGeom>
                <a:avLst/>
                <a:gdLst/>
                <a:ahLst/>
                <a:cxnLst/>
                <a:rect r="r" b="b" t="t" l="l"/>
                <a:pathLst>
                  <a:path h="252543" w="1319142">
                    <a:moveTo>
                      <a:pt x="0" y="0"/>
                    </a:moveTo>
                    <a:lnTo>
                      <a:pt x="1319142" y="0"/>
                    </a:lnTo>
                    <a:lnTo>
                      <a:pt x="1319142" y="252543"/>
                    </a:lnTo>
                    <a:lnTo>
                      <a:pt x="0" y="25254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42875"/>
                <a:ext cx="1319142" cy="395418"/>
              </a:xfrm>
              <a:prstGeom prst="rect">
                <a:avLst/>
              </a:prstGeom>
            </p:spPr>
            <p:txBody>
              <a:bodyPr anchor="ctr" rtlCol="false" tIns="36124" lIns="36124" bIns="36124" rIns="36124"/>
              <a:lstStyle/>
              <a:p>
                <a:pPr algn="just" marL="0" indent="0" lvl="1">
                  <a:lnSpc>
                    <a:spcPts val="485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Poppins Light"/>
                  </a:rPr>
                  <a:t>Principal Fucinalidade</a:t>
                </a: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1603088"/>
              <a:ext cx="7103406" cy="196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Realização de detecção facial.</a:t>
              </a:r>
            </a:p>
            <a:p>
              <a:pPr algn="just">
                <a:lnSpc>
                  <a:spcPts val="404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656561" y="4121651"/>
            <a:ext cx="6121932" cy="3656234"/>
            <a:chOff x="0" y="0"/>
            <a:chExt cx="8162576" cy="48749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966194" y="0"/>
              <a:ext cx="6230188" cy="1084184"/>
              <a:chOff x="0" y="0"/>
              <a:chExt cx="1400037" cy="24363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00037" cy="243636"/>
              </a:xfrm>
              <a:custGeom>
                <a:avLst/>
                <a:gdLst/>
                <a:ahLst/>
                <a:cxnLst/>
                <a:rect r="r" b="b" t="t" l="l"/>
                <a:pathLst>
                  <a:path h="243636" w="1400037">
                    <a:moveTo>
                      <a:pt x="0" y="0"/>
                    </a:moveTo>
                    <a:lnTo>
                      <a:pt x="1400037" y="0"/>
                    </a:lnTo>
                    <a:lnTo>
                      <a:pt x="1400037" y="243636"/>
                    </a:lnTo>
                    <a:lnTo>
                      <a:pt x="0" y="24363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42875"/>
                <a:ext cx="1400037" cy="386511"/>
              </a:xfrm>
              <a:prstGeom prst="rect">
                <a:avLst/>
              </a:prstGeom>
            </p:spPr>
            <p:txBody>
              <a:bodyPr anchor="ctr" rtlCol="false" tIns="36124" lIns="36124" bIns="36124" rIns="36124"/>
              <a:lstStyle/>
              <a:p>
                <a:pPr algn="just" marL="0" indent="0" lvl="1">
                  <a:lnSpc>
                    <a:spcPts val="485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Poppins Light"/>
                  </a:rPr>
                  <a:t>Outras Funcionalidades</a:t>
                </a: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1563453"/>
              <a:ext cx="8162576" cy="331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Controle e acesso a recursos avançados da câmera</a:t>
              </a:r>
            </a:p>
            <a:p>
              <a:pPr algn="just" marL="539749" indent="-269875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</a:rPr>
                <a:t>M</a:t>
              </a: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arcador visual na tela</a:t>
              </a:r>
            </a:p>
            <a:p>
              <a:pPr algn="just" marL="539749" indent="-269875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</a:rPr>
                <a:t>Captura e salvamento de fotos</a:t>
              </a:r>
            </a:p>
            <a:p>
              <a:pPr algn="just">
                <a:lnSpc>
                  <a:spcPts val="404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6698" y="2001676"/>
            <a:ext cx="5854604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Não Funcionais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658209" y="8800514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0257" y="-33498"/>
            <a:ext cx="10707485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7696EB"/>
                </a:solidFill>
                <a:latin typeface="Computer Says No"/>
              </a:rPr>
              <a:t>REQUISITOS DO SISTEMA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292120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8" t="0" r="-1938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9105900" y="3379438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3340519" y="4121651"/>
            <a:ext cx="2857853" cy="857934"/>
            <a:chOff x="0" y="0"/>
            <a:chExt cx="856283" cy="2570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6283" cy="257058"/>
            </a:xfrm>
            <a:custGeom>
              <a:avLst/>
              <a:gdLst/>
              <a:ahLst/>
              <a:cxnLst/>
              <a:rect r="r" b="b" t="t" l="l"/>
              <a:pathLst>
                <a:path h="257058" w="856283">
                  <a:moveTo>
                    <a:pt x="0" y="0"/>
                  </a:moveTo>
                  <a:lnTo>
                    <a:pt x="856283" y="0"/>
                  </a:lnTo>
                  <a:lnTo>
                    <a:pt x="856283" y="257058"/>
                  </a:lnTo>
                  <a:lnTo>
                    <a:pt x="0" y="2570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856283" cy="399933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just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Desempenho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73641" y="5293011"/>
            <a:ext cx="6249077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Operação em tempo real ou próximo a isso.</a:t>
            </a:r>
          </a:p>
          <a:p>
            <a:pPr algn="just"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Manutenção de ala precisão e eficiência em todas as plataformas.</a:t>
            </a:r>
          </a:p>
          <a:p>
            <a:pPr algn="just">
              <a:lnSpc>
                <a:spcPts val="404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2030075" y="4121651"/>
            <a:ext cx="2336320" cy="842865"/>
            <a:chOff x="0" y="0"/>
            <a:chExt cx="700019" cy="252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0019" cy="252543"/>
            </a:xfrm>
            <a:custGeom>
              <a:avLst/>
              <a:gdLst/>
              <a:ahLst/>
              <a:cxnLst/>
              <a:rect r="r" b="b" t="t" l="l"/>
              <a:pathLst>
                <a:path h="252543" w="700019">
                  <a:moveTo>
                    <a:pt x="0" y="0"/>
                  </a:moveTo>
                  <a:lnTo>
                    <a:pt x="700019" y="0"/>
                  </a:lnTo>
                  <a:lnTo>
                    <a:pt x="700019" y="252543"/>
                  </a:lnTo>
                  <a:lnTo>
                    <a:pt x="0" y="252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700019" cy="395418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just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Usabilidade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10800" y="5019675"/>
            <a:ext cx="6602739" cy="35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Interfaces responsivas e adaptáveis a diferentes tamanhos de tela e dispositivos.</a:t>
            </a:r>
          </a:p>
          <a:p>
            <a:pPr algn="just"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Experiência de usuário consistente e intuitiva em qualquer plataforma ou dispositivo.</a:t>
            </a:r>
          </a:p>
          <a:p>
            <a:pPr algn="just">
              <a:lnSpc>
                <a:spcPts val="404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44460" y="1109326"/>
            <a:ext cx="8014840" cy="8770525"/>
          </a:xfrm>
          <a:custGeom>
            <a:avLst/>
            <a:gdLst/>
            <a:ahLst/>
            <a:cxnLst/>
            <a:rect r="r" b="b" t="t" l="l"/>
            <a:pathLst>
              <a:path h="8770525" w="8014840">
                <a:moveTo>
                  <a:pt x="0" y="0"/>
                </a:moveTo>
                <a:lnTo>
                  <a:pt x="8014840" y="0"/>
                </a:lnTo>
                <a:lnTo>
                  <a:pt x="8014840" y="8770525"/>
                </a:lnTo>
                <a:lnTo>
                  <a:pt x="0" y="877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92438" y="-1341479"/>
            <a:ext cx="5814483" cy="2450805"/>
          </a:xfrm>
          <a:custGeom>
            <a:avLst/>
            <a:gdLst/>
            <a:ahLst/>
            <a:cxnLst/>
            <a:rect r="r" b="b" t="t" l="l"/>
            <a:pathLst>
              <a:path h="2450805" w="5814483">
                <a:moveTo>
                  <a:pt x="0" y="0"/>
                </a:moveTo>
                <a:lnTo>
                  <a:pt x="5814483" y="0"/>
                </a:lnTo>
                <a:lnTo>
                  <a:pt x="5814483" y="2450805"/>
                </a:lnTo>
                <a:lnTo>
                  <a:pt x="0" y="2450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91052">
            <a:off x="-955022" y="4696369"/>
            <a:ext cx="6253199" cy="5629046"/>
          </a:xfrm>
          <a:custGeom>
            <a:avLst/>
            <a:gdLst/>
            <a:ahLst/>
            <a:cxnLst/>
            <a:rect r="r" b="b" t="t" l="l"/>
            <a:pathLst>
              <a:path h="5629046" w="6253199">
                <a:moveTo>
                  <a:pt x="0" y="0"/>
                </a:moveTo>
                <a:lnTo>
                  <a:pt x="6253199" y="0"/>
                </a:lnTo>
                <a:lnTo>
                  <a:pt x="6253199" y="5629046"/>
                </a:lnTo>
                <a:lnTo>
                  <a:pt x="0" y="5629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19998"/>
            <a:ext cx="8014556" cy="439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8"/>
              </a:lnSpc>
            </a:pPr>
            <a:r>
              <a:rPr lang="en-US" sz="22095">
                <a:solidFill>
                  <a:srgbClr val="6866E1"/>
                </a:solidFill>
                <a:latin typeface="Computer Says No"/>
              </a:rPr>
              <a:t>DIAGRAMAS</a:t>
            </a:r>
          </a:p>
          <a:p>
            <a:pPr algn="ctr" marL="0" indent="0" lvl="0">
              <a:lnSpc>
                <a:spcPts val="15908"/>
              </a:lnSpc>
              <a:spcBef>
                <a:spcPct val="0"/>
              </a:spcBef>
            </a:pPr>
            <a:r>
              <a:rPr lang="en-US" sz="22095">
                <a:solidFill>
                  <a:srgbClr val="6866E1"/>
                </a:solidFill>
                <a:latin typeface="Computer Says No"/>
              </a:rPr>
              <a:t>UML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76009" y="6208665"/>
            <a:ext cx="6285138" cy="318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6155" indent="-238078" lvl="1">
              <a:lnSpc>
                <a:spcPts val="3572"/>
              </a:lnSpc>
              <a:buFont typeface="Arial"/>
              <a:buChar char="•"/>
            </a:pPr>
            <a:r>
              <a:rPr lang="en-US" sz="2205">
                <a:solidFill>
                  <a:srgbClr val="FFFFFF"/>
                </a:solidFill>
                <a:latin typeface="Poppins"/>
              </a:rPr>
              <a:t>Ator</a:t>
            </a:r>
          </a:p>
          <a:p>
            <a:pPr algn="just" marL="476155" indent="-238078" lvl="1">
              <a:lnSpc>
                <a:spcPts val="3572"/>
              </a:lnSpc>
              <a:buFont typeface="Arial"/>
              <a:buChar char="•"/>
            </a:pPr>
            <a:r>
              <a:rPr lang="en-US" sz="2205">
                <a:solidFill>
                  <a:srgbClr val="FFFFFF"/>
                </a:solidFill>
                <a:latin typeface="Poppins"/>
              </a:rPr>
              <a:t>Caso de uso</a:t>
            </a:r>
          </a:p>
          <a:p>
            <a:pPr algn="just" marL="539751" indent="-269876" lvl="1">
              <a:lnSpc>
                <a:spcPts val="40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Extends</a:t>
            </a:r>
          </a:p>
          <a:p>
            <a:pPr algn="just" marL="476155" indent="-238078" lvl="1">
              <a:lnSpc>
                <a:spcPts val="3572"/>
              </a:lnSpc>
              <a:buFont typeface="Arial"/>
              <a:buChar char="•"/>
            </a:pPr>
            <a:r>
              <a:rPr lang="en-US" sz="2205">
                <a:solidFill>
                  <a:srgbClr val="FFFFFF"/>
                </a:solidFill>
                <a:latin typeface="Poppins"/>
              </a:rPr>
              <a:t>Include</a:t>
            </a:r>
          </a:p>
          <a:p>
            <a:pPr algn="just" marL="476155" indent="-238078" lvl="1">
              <a:lnSpc>
                <a:spcPts val="3572"/>
              </a:lnSpc>
              <a:buFont typeface="Arial"/>
              <a:buChar char="•"/>
            </a:pPr>
            <a:r>
              <a:rPr lang="en-US" sz="2205">
                <a:solidFill>
                  <a:srgbClr val="FFFFFF"/>
                </a:solidFill>
                <a:latin typeface="Poppins"/>
              </a:rPr>
              <a:t>Generalização</a:t>
            </a:r>
          </a:p>
          <a:p>
            <a:pPr algn="just" marL="476155" indent="-238078" lvl="1">
              <a:lnSpc>
                <a:spcPts val="3572"/>
              </a:lnSpc>
              <a:buFont typeface="Arial"/>
              <a:buChar char="•"/>
            </a:pPr>
            <a:r>
              <a:rPr lang="en-US" sz="2205">
                <a:solidFill>
                  <a:srgbClr val="FFFFFF"/>
                </a:solidFill>
                <a:latin typeface="Poppins"/>
              </a:rPr>
              <a:t>SIstema</a:t>
            </a:r>
          </a:p>
          <a:p>
            <a:pPr algn="just">
              <a:lnSpc>
                <a:spcPts val="3572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H="true">
            <a:off x="8630043" y="3110691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5237961"/>
            <a:ext cx="6997772" cy="843001"/>
            <a:chOff x="0" y="0"/>
            <a:chExt cx="2096703" cy="2525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96703" cy="252584"/>
            </a:xfrm>
            <a:custGeom>
              <a:avLst/>
              <a:gdLst/>
              <a:ahLst/>
              <a:cxnLst/>
              <a:rect r="r" b="b" t="t" l="l"/>
              <a:pathLst>
                <a:path h="252584" w="2096703">
                  <a:moveTo>
                    <a:pt x="0" y="0"/>
                  </a:moveTo>
                  <a:lnTo>
                    <a:pt x="2096703" y="0"/>
                  </a:lnTo>
                  <a:lnTo>
                    <a:pt x="2096703" y="252584"/>
                  </a:lnTo>
                  <a:lnTo>
                    <a:pt x="0" y="2525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42875"/>
              <a:ext cx="2096703" cy="395459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Elementos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287718" y="88680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67710" y="3110691"/>
            <a:ext cx="7412382" cy="5888740"/>
          </a:xfrm>
          <a:custGeom>
            <a:avLst/>
            <a:gdLst/>
            <a:ahLst/>
            <a:cxnLst/>
            <a:rect r="r" b="b" t="t" l="l"/>
            <a:pathLst>
              <a:path h="5888740" w="7412382">
                <a:moveTo>
                  <a:pt x="0" y="0"/>
                </a:moveTo>
                <a:lnTo>
                  <a:pt x="7412381" y="0"/>
                </a:lnTo>
                <a:lnTo>
                  <a:pt x="7412381" y="5888740"/>
                </a:lnTo>
                <a:lnTo>
                  <a:pt x="0" y="588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39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2219" y="510639"/>
            <a:ext cx="7124548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CASOS DE USO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6009" y="2545813"/>
            <a:ext cx="7124548" cy="251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Na Linguagem de modelagem unificada (UML), o diagrama de caso de uso resume os detalhes dos usuários do seu sistema (também conhecidos como atores) e as interações deles com o sistema.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5368" y="2612488"/>
            <a:ext cx="548659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6: Exemplo Diagrama Caso de Uso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9664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28675" y="2717078"/>
            <a:ext cx="8830650" cy="6541222"/>
          </a:xfrm>
          <a:custGeom>
            <a:avLst/>
            <a:gdLst/>
            <a:ahLst/>
            <a:cxnLst/>
            <a:rect r="r" b="b" t="t" l="l"/>
            <a:pathLst>
              <a:path h="6541222" w="8830650">
                <a:moveTo>
                  <a:pt x="0" y="0"/>
                </a:moveTo>
                <a:lnTo>
                  <a:pt x="8830650" y="0"/>
                </a:lnTo>
                <a:lnTo>
                  <a:pt x="8830650" y="6541222"/>
                </a:lnTo>
                <a:lnTo>
                  <a:pt x="0" y="6541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5519" y="2222955"/>
            <a:ext cx="6176962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7: Diagrama Caso de Uso -  Fazer Login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-257175"/>
            <a:ext cx="7124548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CASOS DE USO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35885" y="1776599"/>
            <a:ext cx="9615660" cy="8083754"/>
          </a:xfrm>
          <a:custGeom>
            <a:avLst/>
            <a:gdLst/>
            <a:ahLst/>
            <a:cxnLst/>
            <a:rect r="r" b="b" t="t" l="l"/>
            <a:pathLst>
              <a:path h="8083754" w="9615660">
                <a:moveTo>
                  <a:pt x="0" y="0"/>
                </a:moveTo>
                <a:lnTo>
                  <a:pt x="9615660" y="0"/>
                </a:lnTo>
                <a:lnTo>
                  <a:pt x="9615660" y="8083754"/>
                </a:lnTo>
                <a:lnTo>
                  <a:pt x="0" y="8083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07" t="-692" r="0" b="-221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80546" y="1244806"/>
            <a:ext cx="652690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8: Diagrama Caso de Uso -  Abrir Camêra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-382400"/>
            <a:ext cx="7124548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CASOS DE USO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15169" y="2359160"/>
            <a:ext cx="10475592" cy="7407390"/>
          </a:xfrm>
          <a:custGeom>
            <a:avLst/>
            <a:gdLst/>
            <a:ahLst/>
            <a:cxnLst/>
            <a:rect r="r" b="b" t="t" l="l"/>
            <a:pathLst>
              <a:path h="7407390" w="10475592">
                <a:moveTo>
                  <a:pt x="0" y="0"/>
                </a:moveTo>
                <a:lnTo>
                  <a:pt x="10475592" y="0"/>
                </a:lnTo>
                <a:lnTo>
                  <a:pt x="10475592" y="7407390"/>
                </a:lnTo>
                <a:lnTo>
                  <a:pt x="0" y="7407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4401" y="1844674"/>
            <a:ext cx="897919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9 Diagrama Caso de Uso -  Abrir Câmera e Funcionalidades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-257175"/>
            <a:ext cx="7124548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CASOS DE USO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7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8705" y="3131088"/>
            <a:ext cx="13542983" cy="5588215"/>
          </a:xfrm>
          <a:custGeom>
            <a:avLst/>
            <a:gdLst/>
            <a:ahLst/>
            <a:cxnLst/>
            <a:rect r="r" b="b" t="t" l="l"/>
            <a:pathLst>
              <a:path h="5588215" w="13542983">
                <a:moveTo>
                  <a:pt x="0" y="0"/>
                </a:moveTo>
                <a:lnTo>
                  <a:pt x="13542983" y="0"/>
                </a:lnTo>
                <a:lnTo>
                  <a:pt x="13542983" y="5588215"/>
                </a:lnTo>
                <a:lnTo>
                  <a:pt x="0" y="558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1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70346" y="2630731"/>
            <a:ext cx="9359702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10: Diagrama Caso de Uso -  Realizar Captura e Salvar Captura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179387"/>
            <a:ext cx="7124548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CASOS DE USO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78636" y="3010897"/>
            <a:ext cx="10629240" cy="5746909"/>
          </a:xfrm>
          <a:custGeom>
            <a:avLst/>
            <a:gdLst/>
            <a:ahLst/>
            <a:cxnLst/>
            <a:rect r="r" b="b" t="t" l="l"/>
            <a:pathLst>
              <a:path h="5746909" w="10629240">
                <a:moveTo>
                  <a:pt x="0" y="0"/>
                </a:moveTo>
                <a:lnTo>
                  <a:pt x="10629240" y="0"/>
                </a:lnTo>
                <a:lnTo>
                  <a:pt x="10629240" y="5746909"/>
                </a:lnTo>
                <a:lnTo>
                  <a:pt x="0" y="5746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16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28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65700" y="2457126"/>
            <a:ext cx="870525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11: Diagrama Caso de Uso -  Abrir Câmera e Detectar Face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-257175"/>
            <a:ext cx="7124548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CASOS DE USO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9105900" y="2322108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5143500"/>
            <a:ext cx="5936967" cy="825932"/>
            <a:chOff x="0" y="0"/>
            <a:chExt cx="1778860" cy="247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8860" cy="247469"/>
            </a:xfrm>
            <a:custGeom>
              <a:avLst/>
              <a:gdLst/>
              <a:ahLst/>
              <a:cxnLst/>
              <a:rect r="r" b="b" t="t" l="l"/>
              <a:pathLst>
                <a:path h="247469" w="1778860">
                  <a:moveTo>
                    <a:pt x="0" y="0"/>
                  </a:moveTo>
                  <a:lnTo>
                    <a:pt x="1778860" y="0"/>
                  </a:lnTo>
                  <a:lnTo>
                    <a:pt x="1778860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1778860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Modificadores de Acesso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658209" y="79917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83810" y="2316428"/>
            <a:ext cx="5179103" cy="5461599"/>
          </a:xfrm>
          <a:custGeom>
            <a:avLst/>
            <a:gdLst/>
            <a:ahLst/>
            <a:cxnLst/>
            <a:rect r="r" b="b" t="t" l="l"/>
            <a:pathLst>
              <a:path h="5461599" w="5179103">
                <a:moveTo>
                  <a:pt x="0" y="0"/>
                </a:moveTo>
                <a:lnTo>
                  <a:pt x="5179103" y="0"/>
                </a:lnTo>
                <a:lnTo>
                  <a:pt x="5179103" y="5461600"/>
                </a:lnTo>
                <a:lnTo>
                  <a:pt x="0" y="546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5993" y="6081268"/>
            <a:ext cx="7124548" cy="251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Público (+)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Privado (-)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Protegido (#)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Default</a:t>
            </a:r>
          </a:p>
          <a:p>
            <a:pPr algn="just">
              <a:lnSpc>
                <a:spcPts val="404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481477"/>
            <a:ext cx="7124548" cy="200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Utilizados por engenheiros de software, os diagramas de classes descrevem o que deve estar presente no sistema a ser modelado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4376469" y="3173183"/>
            <a:ext cx="1048943" cy="0"/>
          </a:xfrm>
          <a:prstGeom prst="line">
            <a:avLst/>
          </a:prstGeom>
          <a:ln cap="flat" w="38100">
            <a:solidFill>
              <a:srgbClr val="BF78F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4376469" y="4395901"/>
            <a:ext cx="1048943" cy="0"/>
          </a:xfrm>
          <a:prstGeom prst="line">
            <a:avLst/>
          </a:prstGeom>
          <a:ln cap="flat" w="38100">
            <a:solidFill>
              <a:srgbClr val="BF78F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4376469" y="6392418"/>
            <a:ext cx="1048943" cy="0"/>
          </a:xfrm>
          <a:prstGeom prst="line">
            <a:avLst/>
          </a:prstGeom>
          <a:ln cap="flat" w="38100">
            <a:solidFill>
              <a:srgbClr val="BF78F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5679117" y="2529102"/>
            <a:ext cx="1580108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</a:rPr>
              <a:t>Nome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</a:rPr>
              <a:t>da Classe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79043" y="4151426"/>
            <a:ext cx="1428452" cy="4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</a:rPr>
              <a:t>Atributos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06973" y="6128893"/>
            <a:ext cx="1372592" cy="4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</a:rPr>
              <a:t>Métodos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29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65996" y="1790091"/>
            <a:ext cx="493087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12: Simbologia de uma Classe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3286" y="455681"/>
            <a:ext cx="3734981" cy="214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1"/>
              </a:lnSpc>
              <a:spcBef>
                <a:spcPct val="0"/>
              </a:spcBef>
            </a:pPr>
            <a:r>
              <a:rPr lang="en-US" sz="12494">
                <a:solidFill>
                  <a:srgbClr val="6866E1"/>
                </a:solidFill>
                <a:latin typeface="Computer Says No"/>
              </a:rPr>
              <a:t>CLASSE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34281" y="3616581"/>
            <a:ext cx="1100667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862453" y="1368546"/>
            <a:ext cx="8563094" cy="134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15"/>
              </a:lnSpc>
              <a:spcBef>
                <a:spcPct val="0"/>
              </a:spcBef>
            </a:pPr>
            <a:r>
              <a:rPr lang="en-US" sz="12521">
                <a:solidFill>
                  <a:srgbClr val="6866E1"/>
                </a:solidFill>
                <a:latin typeface="Computer Says No"/>
              </a:rPr>
              <a:t>INTRODUÇÃO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4302662"/>
            <a:ext cx="6976753" cy="3734047"/>
            <a:chOff x="0" y="0"/>
            <a:chExt cx="9302338" cy="49787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02338" cy="4978729"/>
            </a:xfrm>
            <a:custGeom>
              <a:avLst/>
              <a:gdLst/>
              <a:ahLst/>
              <a:cxnLst/>
              <a:rect r="r" b="b" t="t" l="l"/>
              <a:pathLst>
                <a:path h="4978729" w="9302338">
                  <a:moveTo>
                    <a:pt x="0" y="0"/>
                  </a:moveTo>
                  <a:lnTo>
                    <a:pt x="9302338" y="0"/>
                  </a:lnTo>
                  <a:lnTo>
                    <a:pt x="9302338" y="4978729"/>
                  </a:lnTo>
                  <a:lnTo>
                    <a:pt x="0" y="4978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20258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09627" y="374291"/>
              <a:ext cx="8083085" cy="4230148"/>
            </a:xfrm>
            <a:custGeom>
              <a:avLst/>
              <a:gdLst/>
              <a:ahLst/>
              <a:cxnLst/>
              <a:rect r="r" b="b" t="t" l="l"/>
              <a:pathLst>
                <a:path h="4230148" w="8083085">
                  <a:moveTo>
                    <a:pt x="0" y="0"/>
                  </a:moveTo>
                  <a:lnTo>
                    <a:pt x="8083084" y="0"/>
                  </a:lnTo>
                  <a:lnTo>
                    <a:pt x="8083084" y="4230147"/>
                  </a:lnTo>
                  <a:lnTo>
                    <a:pt x="0" y="4230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1225045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38" t="0" r="-193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25512" y="3927377"/>
            <a:ext cx="111546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20929" y="8290412"/>
            <a:ext cx="102289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1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506465" y="9866114"/>
            <a:ext cx="397367" cy="28996"/>
            <a:chOff x="0" y="0"/>
            <a:chExt cx="128243" cy="9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04498" y="9097686"/>
            <a:ext cx="217860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91373" y="4814942"/>
            <a:ext cx="8700899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Definição</a:t>
            </a:r>
          </a:p>
          <a:p>
            <a:pPr algn="just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Aplicações</a:t>
            </a:r>
          </a:p>
          <a:p>
            <a:pPr algn="just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Técnicas</a:t>
            </a:r>
          </a:p>
          <a:p>
            <a:pPr algn="just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Integração</a:t>
            </a:r>
          </a:p>
          <a:p>
            <a:pPr algn="just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33161" y="8469241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25459" y="2229632"/>
            <a:ext cx="5936967" cy="825932"/>
            <a:chOff x="0" y="0"/>
            <a:chExt cx="1778860" cy="247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860" cy="247469"/>
            </a:xfrm>
            <a:custGeom>
              <a:avLst/>
              <a:gdLst/>
              <a:ahLst/>
              <a:cxnLst/>
              <a:rect r="r" b="b" t="t" l="l"/>
              <a:pathLst>
                <a:path h="247469" w="1778860">
                  <a:moveTo>
                    <a:pt x="0" y="0"/>
                  </a:moveTo>
                  <a:lnTo>
                    <a:pt x="1778860" y="0"/>
                  </a:lnTo>
                  <a:lnTo>
                    <a:pt x="1778860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42875"/>
              <a:ext cx="1778860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Relacionamentos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9643432" y="3013321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792869" y="2229632"/>
            <a:ext cx="5936967" cy="825932"/>
            <a:chOff x="0" y="0"/>
            <a:chExt cx="1778860" cy="2474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78860" cy="247469"/>
            </a:xfrm>
            <a:custGeom>
              <a:avLst/>
              <a:gdLst/>
              <a:ahLst/>
              <a:cxnLst/>
              <a:rect r="r" b="b" t="t" l="l"/>
              <a:pathLst>
                <a:path h="247469" w="1778860">
                  <a:moveTo>
                    <a:pt x="0" y="0"/>
                  </a:moveTo>
                  <a:lnTo>
                    <a:pt x="1778860" y="0"/>
                  </a:lnTo>
                  <a:lnTo>
                    <a:pt x="1778860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42875"/>
              <a:ext cx="1778860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Multiplicidade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25459" y="3608453"/>
            <a:ext cx="6759402" cy="5305272"/>
          </a:xfrm>
          <a:custGeom>
            <a:avLst/>
            <a:gdLst/>
            <a:ahLst/>
            <a:cxnLst/>
            <a:rect r="r" b="b" t="t" l="l"/>
            <a:pathLst>
              <a:path h="5305272" w="6759402">
                <a:moveTo>
                  <a:pt x="0" y="0"/>
                </a:moveTo>
                <a:lnTo>
                  <a:pt x="6759402" y="0"/>
                </a:lnTo>
                <a:lnTo>
                  <a:pt x="6759402" y="5305272"/>
                </a:lnTo>
                <a:lnTo>
                  <a:pt x="0" y="5305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792869" y="3332228"/>
            <a:ext cx="5103515" cy="494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56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0..1 (Zero ou um)</a:t>
            </a:r>
          </a:p>
          <a:p>
            <a:pPr algn="just" marL="539748" indent="-269874" lvl="1">
              <a:lnSpc>
                <a:spcPts val="56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1 (Exatamente um)</a:t>
            </a:r>
          </a:p>
          <a:p>
            <a:pPr algn="just" marL="539748" indent="-269874" lvl="1">
              <a:lnSpc>
                <a:spcPts val="56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0..* (Zero ou mais) </a:t>
            </a:r>
          </a:p>
          <a:p>
            <a:pPr algn="just" marL="539748" indent="-269874" lvl="1">
              <a:lnSpc>
                <a:spcPts val="56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1..* (Um ou mais)</a:t>
            </a:r>
          </a:p>
          <a:p>
            <a:pPr algn="just" marL="539748" indent="-269874" lvl="1">
              <a:lnSpc>
                <a:spcPts val="56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n (Exatamente n instâncias )</a:t>
            </a:r>
          </a:p>
          <a:p>
            <a:pPr algn="just" marL="539748" indent="-269874" lvl="1">
              <a:lnSpc>
                <a:spcPts val="56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m..n (De m a n instâncias)</a:t>
            </a:r>
          </a:p>
          <a:p>
            <a:pPr algn="just">
              <a:lnSpc>
                <a:spcPts val="564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3417" y="3135061"/>
            <a:ext cx="473293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13: Tipos de Relacionamento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5459" y="80011"/>
            <a:ext cx="3734981" cy="214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1"/>
              </a:lnSpc>
              <a:spcBef>
                <a:spcPct val="0"/>
              </a:spcBef>
            </a:pPr>
            <a:r>
              <a:rPr lang="en-US" sz="12494">
                <a:solidFill>
                  <a:srgbClr val="6866E1"/>
                </a:solidFill>
                <a:latin typeface="Computer Says No"/>
              </a:rPr>
              <a:t>CLASSE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58209" y="79917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55407" y="2415540"/>
            <a:ext cx="11708170" cy="7263944"/>
          </a:xfrm>
          <a:custGeom>
            <a:avLst/>
            <a:gdLst/>
            <a:ahLst/>
            <a:cxnLst/>
            <a:rect r="r" b="b" t="t" l="l"/>
            <a:pathLst>
              <a:path h="7263944" w="11708170">
                <a:moveTo>
                  <a:pt x="0" y="0"/>
                </a:moveTo>
                <a:lnTo>
                  <a:pt x="11708169" y="0"/>
                </a:lnTo>
                <a:lnTo>
                  <a:pt x="11708169" y="7263944"/>
                </a:lnTo>
                <a:lnTo>
                  <a:pt x="0" y="7263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31752" y="1868282"/>
            <a:ext cx="415548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14: Diagrama de Classes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-247650"/>
            <a:ext cx="3734981" cy="214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1"/>
              </a:lnSpc>
              <a:spcBef>
                <a:spcPct val="0"/>
              </a:spcBef>
            </a:pPr>
            <a:r>
              <a:rPr lang="en-US" sz="12494">
                <a:solidFill>
                  <a:srgbClr val="6866E1"/>
                </a:solidFill>
                <a:latin typeface="Computer Says No"/>
              </a:rPr>
              <a:t>CLASSE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58209" y="79917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81659" y="1868282"/>
            <a:ext cx="325566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15: Classe Usuário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-247650"/>
            <a:ext cx="3734981" cy="214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1"/>
              </a:lnSpc>
              <a:spcBef>
                <a:spcPct val="0"/>
              </a:spcBef>
            </a:pPr>
            <a:r>
              <a:rPr lang="en-US" sz="12494">
                <a:solidFill>
                  <a:srgbClr val="6866E1"/>
                </a:solidFill>
                <a:latin typeface="Computer Says No"/>
              </a:rPr>
              <a:t>CLASSE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811347" y="2517599"/>
            <a:ext cx="6665305" cy="5816994"/>
          </a:xfrm>
          <a:custGeom>
            <a:avLst/>
            <a:gdLst/>
            <a:ahLst/>
            <a:cxnLst/>
            <a:rect r="r" b="b" t="t" l="l"/>
            <a:pathLst>
              <a:path h="5816994" w="6665305">
                <a:moveTo>
                  <a:pt x="0" y="0"/>
                </a:moveTo>
                <a:lnTo>
                  <a:pt x="6665306" y="0"/>
                </a:lnTo>
                <a:lnTo>
                  <a:pt x="6665306" y="5816994"/>
                </a:lnTo>
                <a:lnTo>
                  <a:pt x="0" y="5816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269093" y="1466962"/>
            <a:ext cx="5854604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Usuário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58209" y="79917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558" y="-247650"/>
            <a:ext cx="3407989" cy="214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1"/>
              </a:lnSpc>
              <a:spcBef>
                <a:spcPct val="0"/>
              </a:spcBef>
            </a:pPr>
            <a:r>
              <a:rPr lang="en-US" sz="12494">
                <a:solidFill>
                  <a:srgbClr val="6866E1"/>
                </a:solidFill>
                <a:latin typeface="Computer Says No"/>
              </a:rPr>
              <a:t>CLASSE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011375" y="2416866"/>
            <a:ext cx="6265250" cy="6637985"/>
          </a:xfrm>
          <a:custGeom>
            <a:avLst/>
            <a:gdLst/>
            <a:ahLst/>
            <a:cxnLst/>
            <a:rect r="r" b="b" t="t" l="l"/>
            <a:pathLst>
              <a:path h="6637985" w="6265250">
                <a:moveTo>
                  <a:pt x="0" y="0"/>
                </a:moveTo>
                <a:lnTo>
                  <a:pt x="6265250" y="0"/>
                </a:lnTo>
                <a:lnTo>
                  <a:pt x="6265250" y="6637984"/>
                </a:lnTo>
                <a:lnTo>
                  <a:pt x="0" y="6637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44" r="0" b="-554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65219" y="1844821"/>
            <a:ext cx="3357562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16: Classe Câmera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558" y="1443501"/>
            <a:ext cx="2927302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Câmera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58209" y="79917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-247650"/>
            <a:ext cx="3734981" cy="214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1"/>
              </a:lnSpc>
              <a:spcBef>
                <a:spcPct val="0"/>
              </a:spcBef>
            </a:pPr>
            <a:r>
              <a:rPr lang="en-US" sz="12494">
                <a:solidFill>
                  <a:srgbClr val="6866E1"/>
                </a:solidFill>
                <a:latin typeface="Computer Says No"/>
              </a:rPr>
              <a:t>CLASSE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491569" y="2443741"/>
            <a:ext cx="7304862" cy="5046996"/>
          </a:xfrm>
          <a:custGeom>
            <a:avLst/>
            <a:gdLst/>
            <a:ahLst/>
            <a:cxnLst/>
            <a:rect r="r" b="b" t="t" l="l"/>
            <a:pathLst>
              <a:path h="5046996" w="7304862">
                <a:moveTo>
                  <a:pt x="0" y="0"/>
                </a:moveTo>
                <a:lnTo>
                  <a:pt x="7304862" y="0"/>
                </a:lnTo>
                <a:lnTo>
                  <a:pt x="7304862" y="5046996"/>
                </a:lnTo>
                <a:lnTo>
                  <a:pt x="0" y="5046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95976" y="1844821"/>
            <a:ext cx="409604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17: Classe Detectar Face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63035" y="1332491"/>
            <a:ext cx="5854604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Detectar Face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1161" y="4902345"/>
            <a:ext cx="7124548" cy="825932"/>
            <a:chOff x="0" y="0"/>
            <a:chExt cx="2134688" cy="2474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4688" cy="247469"/>
            </a:xfrm>
            <a:custGeom>
              <a:avLst/>
              <a:gdLst/>
              <a:ahLst/>
              <a:cxnLst/>
              <a:rect r="r" b="b" t="t" l="l"/>
              <a:pathLst>
                <a:path h="247469" w="2134688">
                  <a:moveTo>
                    <a:pt x="0" y="0"/>
                  </a:moveTo>
                  <a:lnTo>
                    <a:pt x="2134688" y="0"/>
                  </a:lnTo>
                  <a:lnTo>
                    <a:pt x="2134688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2134688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Componentes</a:t>
              </a: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8630043" y="2780986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85880" y="1772793"/>
            <a:ext cx="4349477" cy="6935152"/>
            <a:chOff x="0" y="0"/>
            <a:chExt cx="5799303" cy="92468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99303" cy="4351018"/>
            </a:xfrm>
            <a:custGeom>
              <a:avLst/>
              <a:gdLst/>
              <a:ahLst/>
              <a:cxnLst/>
              <a:rect r="r" b="b" t="t" l="l"/>
              <a:pathLst>
                <a:path h="4351018" w="5799303">
                  <a:moveTo>
                    <a:pt x="0" y="0"/>
                  </a:moveTo>
                  <a:lnTo>
                    <a:pt x="5799303" y="0"/>
                  </a:lnTo>
                  <a:lnTo>
                    <a:pt x="5799303" y="4351018"/>
                  </a:lnTo>
                  <a:lnTo>
                    <a:pt x="0" y="43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119" t="0" r="-90215" b="-11869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4320579"/>
              <a:ext cx="5799303" cy="4926289"/>
            </a:xfrm>
            <a:custGeom>
              <a:avLst/>
              <a:gdLst/>
              <a:ahLst/>
              <a:cxnLst/>
              <a:rect r="r" b="b" t="t" l="l"/>
              <a:pathLst>
                <a:path h="4926289" w="5799303">
                  <a:moveTo>
                    <a:pt x="0" y="0"/>
                  </a:moveTo>
                  <a:lnTo>
                    <a:pt x="5799303" y="0"/>
                  </a:lnTo>
                  <a:lnTo>
                    <a:pt x="5799303" y="4926290"/>
                  </a:lnTo>
                  <a:lnTo>
                    <a:pt x="0" y="4926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1531" t="-101226" r="-108521" b="-7253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61161" y="2619542"/>
            <a:ext cx="7124548" cy="200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O Diagrama de Atividade é semelhante a um fluxograma e é utilizado para modelar o fluxo de controle ou o fluxo de dados dentro de um sistema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3990" y="311341"/>
            <a:ext cx="4932509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ATIVIDADE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3076" y="5367126"/>
            <a:ext cx="7124548" cy="402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</a:pP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Ações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Nó de decisão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Fluxos de controle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Nó inicial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Nó final</a:t>
            </a:r>
          </a:p>
          <a:p>
            <a:pPr algn="just">
              <a:lnSpc>
                <a:spcPts val="4049"/>
              </a:lnSpc>
            </a:pPr>
          </a:p>
          <a:p>
            <a:pPr algn="just">
              <a:lnSpc>
                <a:spcPts val="404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03891" y="1144143"/>
            <a:ext cx="326558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18:  Componentes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56800" y="8679565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35246" y="1600200"/>
            <a:ext cx="14031945" cy="7727051"/>
          </a:xfrm>
          <a:custGeom>
            <a:avLst/>
            <a:gdLst/>
            <a:ahLst/>
            <a:cxnLst/>
            <a:rect r="r" b="b" t="t" l="l"/>
            <a:pathLst>
              <a:path h="7727051" w="14031945">
                <a:moveTo>
                  <a:pt x="0" y="0"/>
                </a:moveTo>
                <a:lnTo>
                  <a:pt x="14031945" y="0"/>
                </a:lnTo>
                <a:lnTo>
                  <a:pt x="14031945" y="7727051"/>
                </a:lnTo>
                <a:lnTo>
                  <a:pt x="0" y="7727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58098" y="1158240"/>
            <a:ext cx="658624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19. Visão geral do Diagrama de Atividades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75613" y="9339052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-257175"/>
            <a:ext cx="4932509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ATIVIDADE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35996" y="2225022"/>
            <a:ext cx="11671061" cy="6757891"/>
          </a:xfrm>
          <a:custGeom>
            <a:avLst/>
            <a:gdLst/>
            <a:ahLst/>
            <a:cxnLst/>
            <a:rect r="r" b="b" t="t" l="l"/>
            <a:pathLst>
              <a:path h="6757891" w="11671061">
                <a:moveTo>
                  <a:pt x="0" y="0"/>
                </a:moveTo>
                <a:lnTo>
                  <a:pt x="11671061" y="0"/>
                </a:lnTo>
                <a:lnTo>
                  <a:pt x="11671061" y="6757892"/>
                </a:lnTo>
                <a:lnTo>
                  <a:pt x="0" y="6757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64116" y="8997700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49589" y="1777801"/>
            <a:ext cx="690741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20. Visão do Diagrama de Atividades (Login)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-164981"/>
            <a:ext cx="4932509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ATIVIDADE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63035" y="1332491"/>
            <a:ext cx="5854604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LOGIN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3744" y="3029276"/>
            <a:ext cx="14920511" cy="5118082"/>
          </a:xfrm>
          <a:custGeom>
            <a:avLst/>
            <a:gdLst/>
            <a:ahLst/>
            <a:cxnLst/>
            <a:rect r="r" b="b" t="t" l="l"/>
            <a:pathLst>
              <a:path h="5118082" w="14920511">
                <a:moveTo>
                  <a:pt x="0" y="0"/>
                </a:moveTo>
                <a:lnTo>
                  <a:pt x="14920512" y="0"/>
                </a:lnTo>
                <a:lnTo>
                  <a:pt x="14920512" y="5118083"/>
                </a:lnTo>
                <a:lnTo>
                  <a:pt x="0" y="5118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17443" y="2386591"/>
            <a:ext cx="825311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21. Visão do Diagrama de Atividades (Funcionalidades)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4116" y="9201150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-179387"/>
            <a:ext cx="4932509" cy="215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ATIVIDADE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1332491"/>
            <a:ext cx="5854604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FUNCIONALIDADES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00554" y="-2272479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8630043" y="3110691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4730534"/>
            <a:ext cx="5936967" cy="825932"/>
            <a:chOff x="0" y="0"/>
            <a:chExt cx="1778860" cy="247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8860" cy="247469"/>
            </a:xfrm>
            <a:custGeom>
              <a:avLst/>
              <a:gdLst/>
              <a:ahLst/>
              <a:cxnLst/>
              <a:rect r="r" b="b" t="t" l="l"/>
              <a:pathLst>
                <a:path h="247469" w="1778860">
                  <a:moveTo>
                    <a:pt x="0" y="0"/>
                  </a:moveTo>
                  <a:lnTo>
                    <a:pt x="1778860" y="0"/>
                  </a:lnTo>
                  <a:lnTo>
                    <a:pt x="1778860" y="247469"/>
                  </a:lnTo>
                  <a:lnTo>
                    <a:pt x="0" y="24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42875"/>
              <a:ext cx="1778860" cy="390344"/>
            </a:xfrm>
            <a:prstGeom prst="rect">
              <a:avLst/>
            </a:prstGeom>
          </p:spPr>
          <p:txBody>
            <a:bodyPr anchor="ctr" rtlCol="false" tIns="44654" lIns="44654" bIns="44654" rIns="44654"/>
            <a:lstStyle/>
            <a:p>
              <a:pPr algn="just">
                <a:lnSpc>
                  <a:spcPts val="4859"/>
                </a:lnSpc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Elementos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287718" y="8566611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222259" y="4005762"/>
            <a:ext cx="8235724" cy="2732676"/>
          </a:xfrm>
          <a:custGeom>
            <a:avLst/>
            <a:gdLst/>
            <a:ahLst/>
            <a:cxnLst/>
            <a:rect r="r" b="b" t="t" l="l"/>
            <a:pathLst>
              <a:path h="2732676" w="8235724">
                <a:moveTo>
                  <a:pt x="0" y="0"/>
                </a:moveTo>
                <a:lnTo>
                  <a:pt x="8235724" y="0"/>
                </a:lnTo>
                <a:lnTo>
                  <a:pt x="8235724" y="2732676"/>
                </a:lnTo>
                <a:lnTo>
                  <a:pt x="0" y="273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6029" b="-34745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3995" y="5642191"/>
            <a:ext cx="7124548" cy="402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Ator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Objeto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Controle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Fronteira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Entidade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Mensagens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create e destroy</a:t>
            </a:r>
          </a:p>
          <a:p>
            <a:pPr algn="just">
              <a:lnSpc>
                <a:spcPts val="404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80714"/>
            <a:ext cx="4601631" cy="21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9"/>
              </a:lnSpc>
              <a:spcBef>
                <a:spcPct val="0"/>
              </a:spcBef>
            </a:pPr>
            <a:r>
              <a:rPr lang="en-US" sz="12542">
                <a:solidFill>
                  <a:srgbClr val="6866E1"/>
                </a:solidFill>
                <a:latin typeface="Computer Says No"/>
              </a:rPr>
              <a:t>SEQUÊNCIA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515743"/>
            <a:ext cx="7124548" cy="200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Um diagrama de sequência é uma espécie de diagrama de interação, pois descreve como, e em qual ordem, um grupo de objetos trabalha em conjunto.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39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77512" y="3522531"/>
            <a:ext cx="412521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22:  Exemplos Elementos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60237" y="6655308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06465" y="986611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604498" y="9097686"/>
            <a:ext cx="217860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5638" y="1307871"/>
            <a:ext cx="7037993" cy="133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12499">
                <a:solidFill>
                  <a:srgbClr val="6866E1"/>
                </a:solidFill>
                <a:latin typeface="Computer Says No"/>
              </a:rPr>
              <a:t>HISTÓRIA DA IA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-1826296" y="7186084"/>
            <a:ext cx="7914803" cy="3640809"/>
          </a:xfrm>
          <a:custGeom>
            <a:avLst/>
            <a:gdLst/>
            <a:ahLst/>
            <a:cxnLst/>
            <a:rect r="r" b="b" t="t" l="l"/>
            <a:pathLst>
              <a:path h="3640809" w="7914803">
                <a:moveTo>
                  <a:pt x="0" y="0"/>
                </a:moveTo>
                <a:lnTo>
                  <a:pt x="7914803" y="0"/>
                </a:lnTo>
                <a:lnTo>
                  <a:pt x="7914803" y="3640809"/>
                </a:lnTo>
                <a:lnTo>
                  <a:pt x="0" y="3640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2065169" y="7247173"/>
            <a:ext cx="8418426" cy="3872476"/>
          </a:xfrm>
          <a:custGeom>
            <a:avLst/>
            <a:gdLst/>
            <a:ahLst/>
            <a:cxnLst/>
            <a:rect r="r" b="b" t="t" l="l"/>
            <a:pathLst>
              <a:path h="3872476" w="8418426">
                <a:moveTo>
                  <a:pt x="0" y="0"/>
                </a:moveTo>
                <a:lnTo>
                  <a:pt x="8418426" y="0"/>
                </a:lnTo>
                <a:lnTo>
                  <a:pt x="8418426" y="3872476"/>
                </a:lnTo>
                <a:lnTo>
                  <a:pt x="0" y="3872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541078" y="7322062"/>
            <a:ext cx="8418426" cy="3872476"/>
          </a:xfrm>
          <a:custGeom>
            <a:avLst/>
            <a:gdLst/>
            <a:ahLst/>
            <a:cxnLst/>
            <a:rect r="r" b="b" t="t" l="l"/>
            <a:pathLst>
              <a:path h="3872476" w="8418426">
                <a:moveTo>
                  <a:pt x="0" y="0"/>
                </a:moveTo>
                <a:lnTo>
                  <a:pt x="8418426" y="0"/>
                </a:lnTo>
                <a:lnTo>
                  <a:pt x="8418426" y="3872476"/>
                </a:lnTo>
                <a:lnTo>
                  <a:pt x="0" y="3872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0934874" y="7421108"/>
            <a:ext cx="8180159" cy="3762873"/>
          </a:xfrm>
          <a:custGeom>
            <a:avLst/>
            <a:gdLst/>
            <a:ahLst/>
            <a:cxnLst/>
            <a:rect r="r" b="b" t="t" l="l"/>
            <a:pathLst>
              <a:path h="3762873" w="8180159">
                <a:moveTo>
                  <a:pt x="0" y="0"/>
                </a:moveTo>
                <a:lnTo>
                  <a:pt x="8180159" y="0"/>
                </a:lnTo>
                <a:lnTo>
                  <a:pt x="8180159" y="3762873"/>
                </a:lnTo>
                <a:lnTo>
                  <a:pt x="0" y="3762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6700" y="6028823"/>
            <a:ext cx="2613819" cy="109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 Semi-Bold"/>
              </a:rPr>
              <a:t>1950: 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Semi-Bold"/>
              </a:rPr>
              <a:t>Alan Turing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Semi-Bold"/>
              </a:rPr>
              <a:t>Teste de Turing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62662" y="6028823"/>
            <a:ext cx="2229247" cy="184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1956: 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Conferência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de Dartmouth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8" t="0" r="-193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088488" y="6028823"/>
            <a:ext cx="3177161" cy="109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1967:</a:t>
            </a:r>
            <a:r>
              <a:rPr lang="en-US" sz="2100">
                <a:solidFill>
                  <a:srgbClr val="FFFFFF"/>
                </a:solidFill>
                <a:latin typeface="Open Sans 2 Bold"/>
              </a:rPr>
              <a:t> 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Frank Rosenblatt 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Mark 1 Perceptron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36373" y="6028823"/>
            <a:ext cx="3177161" cy="72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Anos 80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Redes Neurais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00554" y="-2272479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8630043" y="3110691"/>
            <a:ext cx="19050" cy="54559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31218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9" y="0"/>
                </a:lnTo>
                <a:lnTo>
                  <a:pt x="3316419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01782" y="2919806"/>
            <a:ext cx="4051959" cy="5971308"/>
          </a:xfrm>
          <a:custGeom>
            <a:avLst/>
            <a:gdLst/>
            <a:ahLst/>
            <a:cxnLst/>
            <a:rect r="r" b="b" t="t" l="l"/>
            <a:pathLst>
              <a:path h="5971308" w="4051959">
                <a:moveTo>
                  <a:pt x="0" y="0"/>
                </a:moveTo>
                <a:lnTo>
                  <a:pt x="4051959" y="0"/>
                </a:lnTo>
                <a:lnTo>
                  <a:pt x="4051959" y="5971308"/>
                </a:lnTo>
                <a:lnTo>
                  <a:pt x="0" y="5971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50" t="-93253" r="-310846" b="-6421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78222" y="2919806"/>
            <a:ext cx="5682374" cy="5971308"/>
          </a:xfrm>
          <a:custGeom>
            <a:avLst/>
            <a:gdLst/>
            <a:ahLst/>
            <a:cxnLst/>
            <a:rect r="r" b="b" t="t" l="l"/>
            <a:pathLst>
              <a:path h="5971308" w="5682374">
                <a:moveTo>
                  <a:pt x="0" y="0"/>
                </a:moveTo>
                <a:lnTo>
                  <a:pt x="5682373" y="0"/>
                </a:lnTo>
                <a:lnTo>
                  <a:pt x="5682373" y="5971308"/>
                </a:lnTo>
                <a:lnTo>
                  <a:pt x="0" y="5971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5536" t="-132795" r="-144376" b="-11602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40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0344" y="2423351"/>
            <a:ext cx="415483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23: Exemplo mensagem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6114" y="2423351"/>
            <a:ext cx="484658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24: Exemplo Create e Destroy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7877" y="8833964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63585" y="8833964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6992" y="-174084"/>
            <a:ext cx="4601631" cy="21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9"/>
              </a:lnSpc>
              <a:spcBef>
                <a:spcPct val="0"/>
              </a:spcBef>
            </a:pPr>
            <a:r>
              <a:rPr lang="en-US" sz="12542">
                <a:solidFill>
                  <a:srgbClr val="6866E1"/>
                </a:solidFill>
                <a:latin typeface="Computer Says No"/>
              </a:rPr>
              <a:t>SEQUÊNCIA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5045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48498" y="2352447"/>
            <a:ext cx="10391005" cy="6938027"/>
          </a:xfrm>
          <a:custGeom>
            <a:avLst/>
            <a:gdLst/>
            <a:ahLst/>
            <a:cxnLst/>
            <a:rect r="r" b="b" t="t" l="l"/>
            <a:pathLst>
              <a:path h="6938027" w="10391005">
                <a:moveTo>
                  <a:pt x="0" y="0"/>
                </a:moveTo>
                <a:lnTo>
                  <a:pt x="10391004" y="0"/>
                </a:lnTo>
                <a:lnTo>
                  <a:pt x="10391004" y="6938027"/>
                </a:lnTo>
                <a:lnTo>
                  <a:pt x="0" y="6938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41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67201" y="1871434"/>
            <a:ext cx="735359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25. Diagrama de Sequência (Realizar Cadastro)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79482" y="9339052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14" y="-229334"/>
            <a:ext cx="5034794" cy="21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9"/>
              </a:lnSpc>
              <a:spcBef>
                <a:spcPct val="0"/>
              </a:spcBef>
            </a:pPr>
            <a:r>
              <a:rPr lang="en-US" sz="12542">
                <a:solidFill>
                  <a:srgbClr val="6866E1"/>
                </a:solidFill>
                <a:latin typeface="Computer Says No"/>
              </a:rPr>
              <a:t>SEQUÊNCIA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63035" y="1332491"/>
            <a:ext cx="5854604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CADASTRO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5045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95553" y="1442228"/>
            <a:ext cx="7496894" cy="7699513"/>
          </a:xfrm>
          <a:custGeom>
            <a:avLst/>
            <a:gdLst/>
            <a:ahLst/>
            <a:cxnLst/>
            <a:rect r="r" b="b" t="t" l="l"/>
            <a:pathLst>
              <a:path h="7699513" w="7496894">
                <a:moveTo>
                  <a:pt x="0" y="0"/>
                </a:moveTo>
                <a:lnTo>
                  <a:pt x="7496894" y="0"/>
                </a:lnTo>
                <a:lnTo>
                  <a:pt x="7496894" y="7699513"/>
                </a:lnTo>
                <a:lnTo>
                  <a:pt x="0" y="7699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42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1640" y="971550"/>
            <a:ext cx="680472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26. Diagrama de Sequência (Realizar Login)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4116" y="9179984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-174084"/>
            <a:ext cx="5034794" cy="21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9"/>
              </a:lnSpc>
              <a:spcBef>
                <a:spcPct val="0"/>
              </a:spcBef>
            </a:pPr>
            <a:r>
              <a:rPr lang="en-US" sz="12542">
                <a:solidFill>
                  <a:srgbClr val="6866E1"/>
                </a:solidFill>
                <a:latin typeface="Computer Says No"/>
              </a:rPr>
              <a:t>SEQUÊNCIA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63035" y="1332491"/>
            <a:ext cx="5854604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LOGIN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5045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58022" y="1912745"/>
            <a:ext cx="9371955" cy="7192539"/>
          </a:xfrm>
          <a:custGeom>
            <a:avLst/>
            <a:gdLst/>
            <a:ahLst/>
            <a:cxnLst/>
            <a:rect r="r" b="b" t="t" l="l"/>
            <a:pathLst>
              <a:path h="7192539" w="9371955">
                <a:moveTo>
                  <a:pt x="0" y="0"/>
                </a:moveTo>
                <a:lnTo>
                  <a:pt x="9371956" y="0"/>
                </a:lnTo>
                <a:lnTo>
                  <a:pt x="9371956" y="7192538"/>
                </a:lnTo>
                <a:lnTo>
                  <a:pt x="0" y="7192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352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43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22950" y="1384443"/>
            <a:ext cx="7042100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27. Diagrama de Sequência (Atualizar Senha)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4116" y="9201150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14" y="-229334"/>
            <a:ext cx="5034794" cy="21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9"/>
              </a:lnSpc>
              <a:spcBef>
                <a:spcPct val="0"/>
              </a:spcBef>
            </a:pPr>
            <a:r>
              <a:rPr lang="en-US" sz="12542">
                <a:solidFill>
                  <a:srgbClr val="6866E1"/>
                </a:solidFill>
                <a:latin typeface="Computer Says No"/>
              </a:rPr>
              <a:t>SEQUÊNCIA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63035" y="1332491"/>
            <a:ext cx="5854604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</a:rPr>
              <a:t>NOVA SENHA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5045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11786" y="2000312"/>
            <a:ext cx="10664428" cy="7176471"/>
          </a:xfrm>
          <a:custGeom>
            <a:avLst/>
            <a:gdLst/>
            <a:ahLst/>
            <a:cxnLst/>
            <a:rect r="r" b="b" t="t" l="l"/>
            <a:pathLst>
              <a:path h="7176471" w="10664428">
                <a:moveTo>
                  <a:pt x="0" y="0"/>
                </a:moveTo>
                <a:lnTo>
                  <a:pt x="10664428" y="0"/>
                </a:lnTo>
                <a:lnTo>
                  <a:pt x="10664428" y="7176471"/>
                </a:lnTo>
                <a:lnTo>
                  <a:pt x="0" y="7176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44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5453" y="1543510"/>
            <a:ext cx="1223709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28. Diagrama de Sequência (Registro e Salvamento de Mídias com Detecção Facial)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4116" y="9201150"/>
            <a:ext cx="195976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Autores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14" y="-229334"/>
            <a:ext cx="5034794" cy="215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9"/>
              </a:lnSpc>
              <a:spcBef>
                <a:spcPct val="0"/>
              </a:spcBef>
            </a:pPr>
            <a:r>
              <a:rPr lang="en-US" sz="12542">
                <a:solidFill>
                  <a:srgbClr val="6866E1"/>
                </a:solidFill>
                <a:latin typeface="Computer Says No"/>
              </a:rPr>
              <a:t>SEQUÊNCIA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8" t="0" r="-193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25045" y="8347562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45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90239"/>
            <a:ext cx="5348152" cy="204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19"/>
              </a:lnSpc>
              <a:spcBef>
                <a:spcPct val="0"/>
              </a:spcBef>
            </a:pPr>
            <a:r>
              <a:rPr lang="en-US" sz="11942">
                <a:solidFill>
                  <a:srgbClr val="01EDFF"/>
                </a:solidFill>
                <a:latin typeface="Computer Says No"/>
              </a:rPr>
              <a:t>REFERÊNCIAS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82418"/>
            <a:ext cx="14346991" cy="781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imagem 1: INTELBRAS. Câmera com reconhecimento facial: conheça essa tecnologia. 2020. Disponível em: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6" tooltip="https://blog.intelbras.com.br/camera-com-reconhecimento-facial-conheca-essa-tecnologia/"/>
              </a:rPr>
              <a:t>https://blog.intelbras.com.br/camera-com-reconhecimento-facial-conheca-essa-tecnologia/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 Acesso em: 21 maio 2024.</a:t>
            </a:r>
          </a:p>
          <a:p>
            <a:pPr algn="just">
              <a:lnSpc>
                <a:spcPts val="3080"/>
              </a:lnSpc>
            </a:pP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imagem 2: AMAZON. Logo and brand - Alexa Voice Service. Disponível em: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7" tooltip="https://developer.amazon.com/en-US/docs/alexa/alexa-voice-service/logo-and-brand.html"/>
              </a:rPr>
              <a:t>https://developer.amazon.com/en-US/docs/alexa/alexa-voice-service/logo-and-brand.html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 Acesso em: 21 maio 2024.</a:t>
            </a:r>
          </a:p>
          <a:p>
            <a:pPr algn="just">
              <a:lnSpc>
                <a:spcPts val="3080"/>
              </a:lnSpc>
            </a:pP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imagem 3: CHARACTOUR. Ava: Ex Machina. Disponível em: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8" tooltip="https://www.charactour.com/hub/characters/view/Ava.Ex-Machina"/>
              </a:rPr>
              <a:t>https://www.charactour.com/hub/characters/view/Ava.Ex-Machina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 Acesso em: 21 maio 2024.</a:t>
            </a:r>
          </a:p>
          <a:p>
            <a:pPr algn="just">
              <a:lnSpc>
                <a:spcPts val="3080"/>
              </a:lnSpc>
            </a:pP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imagem 4: WIKIPÉDIA. HAL 9000. Disponível em: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9" tooltip="https://pt.wikipedia.org/wiki/HAL_9000"/>
              </a:rPr>
              <a:t>https://pt.wikipedia.org/wiki/HAL_9000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 Acesso em: 21 maio 2024.</a:t>
            </a:r>
          </a:p>
          <a:p>
            <a:pPr algn="just">
              <a:lnSpc>
                <a:spcPts val="3080"/>
              </a:lnSpc>
            </a:pP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imagem 5: IBM. Inteligência Artificial: o que é, tipos e aplicações. Disponível em: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10" tooltip="https://www.ibm.com/br-pt/topics/artificial-intelligence"/>
              </a:rPr>
              <a:t>https://www.ibm.com/br-pt/topics/artificial-intelligence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 Acesso em: 21 maio 2024.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8" t="0" r="-193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58209" y="8868013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180091" y="8969125"/>
            <a:ext cx="555784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46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90239"/>
            <a:ext cx="5348152" cy="204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19"/>
              </a:lnSpc>
              <a:spcBef>
                <a:spcPct val="0"/>
              </a:spcBef>
            </a:pPr>
            <a:r>
              <a:rPr lang="en-US" sz="11942">
                <a:solidFill>
                  <a:srgbClr val="01EDFF"/>
                </a:solidFill>
                <a:latin typeface="Computer Says No"/>
              </a:rPr>
              <a:t>REFERÊNCIAS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65482"/>
            <a:ext cx="14700497" cy="703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VALENTE, Thales. Teaching - Software Development Process. GitHub, 2024. 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Disponível em: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6" tooltip="https://github.com/thalesvalente/teaching/blob/main/software-development-process/1-lessons/aula-3.pdf"/>
              </a:rPr>
              <a:t>https://github.com/thalesvalente/teaching/blob/main/software-development-process/1-lessons/aula-3.pdf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CREATELY. Tutorial do diagrama de sequência. Disponível em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7" tooltip="https://creately.com/blog/pt/diagrama/tutorial-do-diagrama-de-sequencia/"/>
              </a:rPr>
              <a:t>https://creately.com/blog/pt/diagrama/tutorial-do-diagrama-de-sequencia/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. 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Acesso em: 21 maio 2024.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IBM. </a:t>
            </a:r>
            <a:r>
              <a:rPr lang="en-US" sz="2200">
                <a:solidFill>
                  <a:srgbClr val="FFFFFF"/>
                </a:solidFill>
                <a:latin typeface="Poppins Semi-Bold"/>
              </a:rPr>
              <a:t>Diagramas de Sequência UML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 Disponível em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8" tooltip="https://www.ibm.com/docs/pt-br/rsm/7.5.0?topic=uml-sequence-diagrams"/>
              </a:rPr>
              <a:t>https://www.ibm.com/docs/pt-br/rsm/7.5.0?topic=uml-sequence-diagrams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.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 Acesso em: 21 maio 2024.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LUCIDCHART. </a:t>
            </a:r>
            <a:r>
              <a:rPr lang="en-US" sz="2200">
                <a:solidFill>
                  <a:srgbClr val="FFFFFF"/>
                </a:solidFill>
                <a:latin typeface="Poppins Semi-Bold"/>
              </a:rPr>
              <a:t>O que é diagrama de atividades UML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 Disponível em: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9" tooltip="https://www.lucidchart.com/pages/pt/o-que-e-diagrama-de-atividades-uml"/>
              </a:rPr>
              <a:t>https://www.lucidchart.com/pages/pt/o-que-e-diagrama-de-atividades-uml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. 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Acesso em: 21 maio 2024.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 u="sng">
                <a:solidFill>
                  <a:srgbClr val="FFFFFF"/>
                </a:solidFill>
                <a:latin typeface="Poppins"/>
              </a:rPr>
              <a:t>L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UCIDCHART. </a:t>
            </a:r>
            <a:r>
              <a:rPr lang="en-US" sz="2200">
                <a:solidFill>
                  <a:srgbClr val="FFFFFF"/>
                </a:solidFill>
                <a:latin typeface="Poppins Semi-Bold"/>
              </a:rPr>
              <a:t>O que é diagrama de classe UML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 Disponível em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10" tooltip="https://www.lucidchart.com/pages/pt/o-que-e-diagrama-de-classe-uml"/>
              </a:rPr>
              <a:t>https://www.lucidchart.com/pages/pt/o-que-e-diagrama-de-classe-uml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. 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Acesso em: 21 maio 2024.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LUCIDCHART. </a:t>
            </a:r>
            <a:r>
              <a:rPr lang="en-US" sz="2200">
                <a:solidFill>
                  <a:srgbClr val="FFFFFF"/>
                </a:solidFill>
                <a:latin typeface="Poppins Semi-Bold"/>
              </a:rPr>
              <a:t>O que é diagrama de caso de uso?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 Disponível em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11" tooltip="https://www.lucidchart.com/pages/pt/diagrama-de-caso-de-uso-uml"/>
              </a:rPr>
              <a:t>https://www.lucidchart.com/pages/pt/diagrama-de-caso-de-uso-uml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.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 Acesso em: 21 maio 2024.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IBM. </a:t>
            </a:r>
            <a:r>
              <a:rPr lang="en-US" sz="2200">
                <a:solidFill>
                  <a:srgbClr val="FFFFFF"/>
                </a:solidFill>
                <a:latin typeface="Poppins Semi-Bold"/>
              </a:rPr>
              <a:t>Inteligência Artificial: o que é, tipos e aplicações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.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 Disponível em: </a:t>
            </a:r>
            <a:r>
              <a:rPr lang="en-US" sz="2200" u="sng">
                <a:solidFill>
                  <a:srgbClr val="FFFFFF"/>
                </a:solidFill>
                <a:latin typeface="Poppins"/>
                <a:hlinkClick r:id="rId12" tooltip="https://www.ibm.com/br-pt/topics/artificial-intelligence"/>
              </a:rPr>
              <a:t>https://www.ibm.com/br-pt/topics/artificial-intelligence</a:t>
            </a:r>
            <a:r>
              <a:rPr lang="en-US" sz="2200" u="sng">
                <a:solidFill>
                  <a:srgbClr val="FFFFFF"/>
                </a:solidFill>
                <a:latin typeface="Poppins"/>
              </a:rPr>
              <a:t>.</a:t>
            </a:r>
            <a:r>
              <a:rPr lang="en-US" sz="2200">
                <a:solidFill>
                  <a:srgbClr val="FFFFFF"/>
                </a:solidFill>
                <a:latin typeface="Poppins"/>
              </a:rPr>
              <a:t> Acesso em: 21 maio 2024.</a:t>
            </a:r>
          </a:p>
          <a:p>
            <a:pPr algn="just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>
      <p:bgPr>
        <a:solidFill>
          <a:srgbClr val="0807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0239"/>
            <a:ext cx="5348152" cy="204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19"/>
              </a:lnSpc>
              <a:spcBef>
                <a:spcPct val="0"/>
              </a:spcBef>
            </a:pPr>
            <a:r>
              <a:rPr lang="en-US" sz="11942">
                <a:solidFill>
                  <a:srgbClr val="01EDFF"/>
                </a:solidFill>
                <a:latin typeface="Computer Says No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72893"/>
            <a:ext cx="6152852" cy="172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on"/>
              </a:rPr>
              <a:t>João Victor Lima Ewerton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ton"/>
              </a:rPr>
              <a:t>Kauã Ferreira Galeno</a:t>
            </a:r>
          </a:p>
          <a:p>
            <a:pPr algn="just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nton"/>
              </a:rPr>
              <a:t>Matheus Ryan Carreiro Costa Correia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802254"/>
            <a:ext cx="4765933" cy="280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9447" indent="-244724" lvl="1">
              <a:lnSpc>
                <a:spcPts val="3173"/>
              </a:lnSpc>
              <a:buFont typeface="Arial"/>
              <a:buChar char="•"/>
            </a:pPr>
            <a:r>
              <a:rPr lang="en-US" sz="2267">
                <a:solidFill>
                  <a:srgbClr val="FFFFFF"/>
                </a:solidFill>
                <a:latin typeface="Poppins"/>
              </a:rPr>
              <a:t>Artificial Gerenal Intelligence</a:t>
            </a:r>
          </a:p>
          <a:p>
            <a:pPr algn="just" marL="489447" indent="-244724" lvl="1">
              <a:lnSpc>
                <a:spcPts val="3173"/>
              </a:lnSpc>
              <a:buFont typeface="Arial"/>
              <a:buChar char="•"/>
            </a:pPr>
            <a:r>
              <a:rPr lang="en-US" sz="2267">
                <a:solidFill>
                  <a:srgbClr val="FFFFFF"/>
                </a:solidFill>
                <a:latin typeface="Poppins"/>
              </a:rPr>
              <a:t>Similar a uma inteligência humana</a:t>
            </a:r>
          </a:p>
          <a:p>
            <a:pPr algn="just" marL="489447" indent="-244724" lvl="1">
              <a:lnSpc>
                <a:spcPts val="3173"/>
              </a:lnSpc>
              <a:buFont typeface="Arial"/>
              <a:buChar char="•"/>
            </a:pPr>
            <a:r>
              <a:rPr lang="en-US" sz="2267">
                <a:solidFill>
                  <a:srgbClr val="FFFFFF"/>
                </a:solidFill>
                <a:latin typeface="Poppins"/>
              </a:rPr>
              <a:t>Teórica</a:t>
            </a:r>
          </a:p>
          <a:p>
            <a:pPr algn="just">
              <a:lnSpc>
                <a:spcPts val="3173"/>
              </a:lnSpc>
            </a:pPr>
          </a:p>
          <a:p>
            <a:pPr algn="just">
              <a:lnSpc>
                <a:spcPts val="3173"/>
              </a:lnSpc>
            </a:pPr>
          </a:p>
          <a:p>
            <a:pPr algn="just">
              <a:lnSpc>
                <a:spcPts val="317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870461" y="1352910"/>
            <a:ext cx="5273410" cy="12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71"/>
              </a:lnSpc>
              <a:spcBef>
                <a:spcPct val="0"/>
              </a:spcBef>
            </a:pPr>
            <a:r>
              <a:rPr lang="en-US" sz="12044">
                <a:solidFill>
                  <a:srgbClr val="6866E1"/>
                </a:solidFill>
                <a:latin typeface="Computer Says No"/>
              </a:rPr>
              <a:t>SUMÁRIO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84823" y="978360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501383" y="9015176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5638" y="1307871"/>
            <a:ext cx="7037993" cy="1333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12499">
                <a:solidFill>
                  <a:srgbClr val="6866E1"/>
                </a:solidFill>
                <a:latin typeface="Computer Says No"/>
              </a:rPr>
              <a:t>HISTÓRIA DA IA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-1634541" y="7280497"/>
            <a:ext cx="7914803" cy="3640809"/>
          </a:xfrm>
          <a:custGeom>
            <a:avLst/>
            <a:gdLst/>
            <a:ahLst/>
            <a:cxnLst/>
            <a:rect r="r" b="b" t="t" l="l"/>
            <a:pathLst>
              <a:path h="3640809" w="7914803">
                <a:moveTo>
                  <a:pt x="0" y="0"/>
                </a:moveTo>
                <a:lnTo>
                  <a:pt x="7914803" y="0"/>
                </a:lnTo>
                <a:lnTo>
                  <a:pt x="7914803" y="3640809"/>
                </a:lnTo>
                <a:lnTo>
                  <a:pt x="0" y="3640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2099744" y="7416475"/>
            <a:ext cx="8418426" cy="3872476"/>
          </a:xfrm>
          <a:custGeom>
            <a:avLst/>
            <a:gdLst/>
            <a:ahLst/>
            <a:cxnLst/>
            <a:rect r="r" b="b" t="t" l="l"/>
            <a:pathLst>
              <a:path h="3872476" w="8418426">
                <a:moveTo>
                  <a:pt x="0" y="0"/>
                </a:moveTo>
                <a:lnTo>
                  <a:pt x="8418426" y="0"/>
                </a:lnTo>
                <a:lnTo>
                  <a:pt x="8418426" y="3872476"/>
                </a:lnTo>
                <a:lnTo>
                  <a:pt x="0" y="3872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6328180" y="7416475"/>
            <a:ext cx="8418426" cy="3872476"/>
          </a:xfrm>
          <a:custGeom>
            <a:avLst/>
            <a:gdLst/>
            <a:ahLst/>
            <a:cxnLst/>
            <a:rect r="r" b="b" t="t" l="l"/>
            <a:pathLst>
              <a:path h="3872476" w="8418426">
                <a:moveTo>
                  <a:pt x="0" y="0"/>
                </a:moveTo>
                <a:lnTo>
                  <a:pt x="8418427" y="0"/>
                </a:lnTo>
                <a:lnTo>
                  <a:pt x="8418427" y="3872476"/>
                </a:lnTo>
                <a:lnTo>
                  <a:pt x="0" y="3872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0493589" y="7376863"/>
            <a:ext cx="8180159" cy="3762873"/>
          </a:xfrm>
          <a:custGeom>
            <a:avLst/>
            <a:gdLst/>
            <a:ahLst/>
            <a:cxnLst/>
            <a:rect r="r" b="b" t="t" l="l"/>
            <a:pathLst>
              <a:path h="3762873" w="8180159">
                <a:moveTo>
                  <a:pt x="0" y="0"/>
                </a:moveTo>
                <a:lnTo>
                  <a:pt x="8180159" y="0"/>
                </a:lnTo>
                <a:lnTo>
                  <a:pt x="8180159" y="3762874"/>
                </a:lnTo>
                <a:lnTo>
                  <a:pt x="0" y="3762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7485" y="6123236"/>
            <a:ext cx="2990751" cy="72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 Semi-Bold"/>
              </a:rPr>
              <a:t>1997: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Semi-Bold"/>
              </a:rPr>
              <a:t> Deep Blue da IBM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52723" y="6123236"/>
            <a:ext cx="2661890" cy="109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2016: 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 AlphaGo da DeepMind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8" t="0" r="-193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57930" y="6123236"/>
            <a:ext cx="2990751" cy="72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2011:</a:t>
            </a:r>
            <a:r>
              <a:rPr lang="en-US" sz="2100">
                <a:solidFill>
                  <a:srgbClr val="FFFFFF"/>
                </a:solidFill>
                <a:latin typeface="Open Sans 2 Bold"/>
              </a:rPr>
              <a:t> o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IBM Watson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54635" y="6123236"/>
            <a:ext cx="2990751" cy="72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2015:</a:t>
            </a:r>
            <a:r>
              <a:rPr lang="en-US" sz="2100">
                <a:solidFill>
                  <a:srgbClr val="FFFFFF"/>
                </a:solidFill>
                <a:latin typeface="Open Sans 2 Bold"/>
              </a:rPr>
              <a:t> </a:t>
            </a:r>
          </a:p>
          <a:p>
            <a:pPr algn="ctr" marL="453508" indent="-226754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 2 Bold"/>
              </a:rPr>
              <a:t>Minwa da Baidu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6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8" t="0" r="-19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87718" y="8715380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32872" y="3425860"/>
            <a:ext cx="6142988" cy="4918406"/>
          </a:xfrm>
          <a:custGeom>
            <a:avLst/>
            <a:gdLst/>
            <a:ahLst/>
            <a:cxnLst/>
            <a:rect r="r" b="b" t="t" l="l"/>
            <a:pathLst>
              <a:path h="4918406" w="6142988">
                <a:moveTo>
                  <a:pt x="0" y="0"/>
                </a:moveTo>
                <a:lnTo>
                  <a:pt x="6142988" y="0"/>
                </a:lnTo>
                <a:lnTo>
                  <a:pt x="6142988" y="4918406"/>
                </a:lnTo>
                <a:lnTo>
                  <a:pt x="0" y="4918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26270" y="1366155"/>
            <a:ext cx="5648803" cy="134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072"/>
              </a:lnSpc>
              <a:spcBef>
                <a:spcPct val="0"/>
              </a:spcBef>
            </a:pPr>
            <a:r>
              <a:rPr lang="en-US" sz="12600">
                <a:solidFill>
                  <a:srgbClr val="6866E1"/>
                </a:solidFill>
                <a:latin typeface="Computer Says No"/>
              </a:rPr>
              <a:t>TIPOS DE IA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78670" y="2497806"/>
            <a:ext cx="7124548" cy="6774514"/>
            <a:chOff x="0" y="0"/>
            <a:chExt cx="9499397" cy="903268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002926" cy="1101243"/>
              <a:chOff x="0" y="0"/>
              <a:chExt cx="1348967" cy="24746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48967" cy="247469"/>
              </a:xfrm>
              <a:custGeom>
                <a:avLst/>
                <a:gdLst/>
                <a:ahLst/>
                <a:cxnLst/>
                <a:rect r="r" b="b" t="t" l="l"/>
                <a:pathLst>
                  <a:path h="247469" w="1348967">
                    <a:moveTo>
                      <a:pt x="0" y="0"/>
                    </a:moveTo>
                    <a:lnTo>
                      <a:pt x="1348967" y="0"/>
                    </a:lnTo>
                    <a:lnTo>
                      <a:pt x="1348967" y="247469"/>
                    </a:lnTo>
                    <a:lnTo>
                      <a:pt x="0" y="24746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42875"/>
                <a:ext cx="1348967" cy="390344"/>
              </a:xfrm>
              <a:prstGeom prst="rect">
                <a:avLst/>
              </a:prstGeom>
            </p:spPr>
            <p:txBody>
              <a:bodyPr anchor="ctr" rtlCol="false" tIns="44654" lIns="44654" bIns="44654" rIns="44654"/>
              <a:lstStyle/>
              <a:p>
                <a:pPr algn="ctr" marL="0" indent="0" lvl="1">
                  <a:lnSpc>
                    <a:spcPts val="485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Poppins Light"/>
                  </a:rPr>
                  <a:t>Nível de Capacidade</a:t>
                </a: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1091718"/>
              <a:ext cx="9499397" cy="1292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IAs fracas (ANI)</a:t>
              </a:r>
            </a:p>
            <a:p>
              <a:pPr algn="just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IAs Fortes como AGI e ASI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80962" y="3029237"/>
              <a:ext cx="6663427" cy="1084184"/>
              <a:chOff x="0" y="0"/>
              <a:chExt cx="1497394" cy="24363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97394" cy="243636"/>
              </a:xfrm>
              <a:custGeom>
                <a:avLst/>
                <a:gdLst/>
                <a:ahLst/>
                <a:cxnLst/>
                <a:rect r="r" b="b" t="t" l="l"/>
                <a:pathLst>
                  <a:path h="243636" w="1497394">
                    <a:moveTo>
                      <a:pt x="0" y="0"/>
                    </a:moveTo>
                    <a:lnTo>
                      <a:pt x="1497394" y="0"/>
                    </a:lnTo>
                    <a:lnTo>
                      <a:pt x="1497394" y="243636"/>
                    </a:lnTo>
                    <a:lnTo>
                      <a:pt x="0" y="24363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42875"/>
                <a:ext cx="1497394" cy="386511"/>
              </a:xfrm>
              <a:prstGeom prst="rect">
                <a:avLst/>
              </a:prstGeom>
            </p:spPr>
            <p:txBody>
              <a:bodyPr anchor="ctr" rtlCol="false" tIns="36124" lIns="36124" bIns="36124" rIns="36124"/>
              <a:lstStyle/>
              <a:p>
                <a:pPr algn="ctr" marL="0" indent="0" lvl="1">
                  <a:lnSpc>
                    <a:spcPts val="485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Poppins Light"/>
                  </a:rPr>
                  <a:t>Técnicas de Aprendizado</a:t>
                </a: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4146467"/>
              <a:ext cx="9499397" cy="1292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Machine Learning</a:t>
              </a:r>
            </a:p>
            <a:p>
              <a:pPr algn="just" marL="539749" indent="-269875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Deep Learning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80962" y="5996519"/>
              <a:ext cx="3929029" cy="1084184"/>
              <a:chOff x="0" y="0"/>
              <a:chExt cx="882925" cy="24363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82925" cy="243636"/>
              </a:xfrm>
              <a:custGeom>
                <a:avLst/>
                <a:gdLst/>
                <a:ahLst/>
                <a:cxnLst/>
                <a:rect r="r" b="b" t="t" l="l"/>
                <a:pathLst>
                  <a:path h="243636" w="882925">
                    <a:moveTo>
                      <a:pt x="0" y="0"/>
                    </a:moveTo>
                    <a:lnTo>
                      <a:pt x="882925" y="0"/>
                    </a:lnTo>
                    <a:lnTo>
                      <a:pt x="882925" y="243636"/>
                    </a:lnTo>
                    <a:lnTo>
                      <a:pt x="0" y="24363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42875"/>
                <a:ext cx="882925" cy="386511"/>
              </a:xfrm>
              <a:prstGeom prst="rect">
                <a:avLst/>
              </a:prstGeom>
            </p:spPr>
            <p:txBody>
              <a:bodyPr anchor="ctr" rtlCol="false" tIns="36124" lIns="36124" bIns="36124" rIns="36124"/>
              <a:lstStyle/>
              <a:p>
                <a:pPr algn="ctr" marL="0" indent="0" lvl="1">
                  <a:lnSpc>
                    <a:spcPts val="485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Poppins Light"/>
                  </a:rPr>
                  <a:t>Aprendizado</a:t>
                </a: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7067360"/>
              <a:ext cx="9499397" cy="1965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Supervisonado</a:t>
              </a:r>
            </a:p>
            <a:p>
              <a:pPr algn="just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Não Supervisionado</a:t>
              </a:r>
            </a:p>
            <a:p>
              <a:pPr algn="just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Por Reforço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2053">
            <a:off x="-9011244" y="-862428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8" t="0" r="-193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3801" y="-2324906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31373" y="3589236"/>
            <a:ext cx="4765933" cy="50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892844" y="2455289"/>
            <a:ext cx="1407639" cy="10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0"/>
              </a:lnSpc>
            </a:pPr>
            <a:r>
              <a:rPr lang="en-US" sz="6043">
                <a:solidFill>
                  <a:srgbClr val="FFFFFF"/>
                </a:solidFill>
                <a:latin typeface="Open Sans 2 Bold"/>
              </a:rPr>
              <a:t>ANI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6593" y="2455289"/>
            <a:ext cx="1339464" cy="10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0"/>
              </a:lnSpc>
            </a:pPr>
            <a:r>
              <a:rPr lang="en-US" sz="6043">
                <a:solidFill>
                  <a:srgbClr val="FFFFFF"/>
                </a:solidFill>
                <a:latin typeface="Open Sans 2 Bold"/>
              </a:rPr>
              <a:t>AGI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90332" y="2455289"/>
            <a:ext cx="1206436" cy="10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0"/>
              </a:lnSpc>
            </a:pPr>
            <a:r>
              <a:rPr lang="en-US" sz="6043">
                <a:solidFill>
                  <a:srgbClr val="FFFFFF"/>
                </a:solidFill>
                <a:latin typeface="Open Sans 2 Bold"/>
              </a:rPr>
              <a:t>ASI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57275" y="2259834"/>
            <a:ext cx="16069874" cy="7710165"/>
            <a:chOff x="0" y="0"/>
            <a:chExt cx="21426499" cy="10280219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3890538" y="0"/>
              <a:ext cx="7535960" cy="7617908"/>
              <a:chOff x="0" y="0"/>
              <a:chExt cx="5956300" cy="602107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956300" cy="6021070"/>
              </a:xfrm>
              <a:custGeom>
                <a:avLst/>
                <a:gdLst/>
                <a:ahLst/>
                <a:cxnLst/>
                <a:rect r="r" b="b" t="t" l="l"/>
                <a:pathLst>
                  <a:path h="6021070" w="5956300">
                    <a:moveTo>
                      <a:pt x="0" y="6021070"/>
                    </a:moveTo>
                    <a:lnTo>
                      <a:pt x="692150" y="0"/>
                    </a:lnTo>
                    <a:lnTo>
                      <a:pt x="5956300" y="0"/>
                    </a:lnTo>
                    <a:lnTo>
                      <a:pt x="5264150" y="602107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7016822" y="0"/>
              <a:ext cx="7535960" cy="7617908"/>
              <a:chOff x="0" y="0"/>
              <a:chExt cx="5956300" cy="60210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956300" cy="6021070"/>
              </a:xfrm>
              <a:custGeom>
                <a:avLst/>
                <a:gdLst/>
                <a:ahLst/>
                <a:cxnLst/>
                <a:rect r="r" b="b" t="t" l="l"/>
                <a:pathLst>
                  <a:path h="6021070" w="5956300">
                    <a:moveTo>
                      <a:pt x="0" y="6021070"/>
                    </a:moveTo>
                    <a:lnTo>
                      <a:pt x="692150" y="0"/>
                    </a:lnTo>
                    <a:lnTo>
                      <a:pt x="5956300" y="0"/>
                    </a:lnTo>
                    <a:lnTo>
                      <a:pt x="5264150" y="602107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0"/>
              <a:ext cx="7535960" cy="7617908"/>
              <a:chOff x="0" y="0"/>
              <a:chExt cx="5956300" cy="602107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956300" cy="6021070"/>
              </a:xfrm>
              <a:custGeom>
                <a:avLst/>
                <a:gdLst/>
                <a:ahLst/>
                <a:cxnLst/>
                <a:rect r="r" b="b" t="t" l="l"/>
                <a:pathLst>
                  <a:path h="6021070" w="5956300">
                    <a:moveTo>
                      <a:pt x="0" y="6021070"/>
                    </a:moveTo>
                    <a:lnTo>
                      <a:pt x="692150" y="0"/>
                    </a:lnTo>
                    <a:lnTo>
                      <a:pt x="5956300" y="0"/>
                    </a:lnTo>
                    <a:lnTo>
                      <a:pt x="5264150" y="602107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786906" y="1773628"/>
              <a:ext cx="6354578" cy="2656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89447" indent="-244724" lvl="1">
                <a:lnSpc>
                  <a:spcPts val="3173"/>
                </a:lnSpc>
                <a:buFont typeface="Arial"/>
                <a:buChar char="•"/>
              </a:pPr>
              <a:r>
                <a:rPr lang="en-US" sz="2267">
                  <a:solidFill>
                    <a:srgbClr val="FFFFFF"/>
                  </a:solidFill>
                  <a:latin typeface="Poppins"/>
                </a:rPr>
                <a:t>Artificial Narrow Intelligence</a:t>
              </a:r>
            </a:p>
            <a:p>
              <a:pPr algn="just" marL="489447" indent="-244724" lvl="1">
                <a:lnSpc>
                  <a:spcPts val="3173"/>
                </a:lnSpc>
                <a:buFont typeface="Arial"/>
                <a:buChar char="•"/>
              </a:pPr>
              <a:r>
                <a:rPr lang="en-US" sz="2267">
                  <a:solidFill>
                    <a:srgbClr val="FFFFFF"/>
                  </a:solidFill>
                  <a:latin typeface="Poppins"/>
                </a:rPr>
                <a:t>Voltada mais para o dia a dia</a:t>
              </a:r>
            </a:p>
            <a:p>
              <a:pPr algn="just">
                <a:lnSpc>
                  <a:spcPts val="3173"/>
                </a:lnSpc>
              </a:pPr>
            </a:p>
            <a:p>
              <a:pPr algn="just">
                <a:lnSpc>
                  <a:spcPts val="3173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607514" y="1773628"/>
              <a:ext cx="6354578" cy="3723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89447" indent="-244724" lvl="1">
                <a:lnSpc>
                  <a:spcPts val="3173"/>
                </a:lnSpc>
                <a:buFont typeface="Arial"/>
                <a:buChar char="•"/>
              </a:pPr>
              <a:r>
                <a:rPr lang="en-US" sz="2267">
                  <a:solidFill>
                    <a:srgbClr val="FFFFFF"/>
                  </a:solidFill>
                  <a:latin typeface="Poppins"/>
                </a:rPr>
                <a:t>Artificial Gerenal Intelligence</a:t>
              </a:r>
            </a:p>
            <a:p>
              <a:pPr algn="just" marL="489447" indent="-244724" lvl="1">
                <a:lnSpc>
                  <a:spcPts val="3173"/>
                </a:lnSpc>
                <a:buFont typeface="Arial"/>
                <a:buChar char="•"/>
              </a:pPr>
              <a:r>
                <a:rPr lang="en-US" sz="2267">
                  <a:solidFill>
                    <a:srgbClr val="FFFFFF"/>
                  </a:solidFill>
                  <a:latin typeface="Poppins"/>
                </a:rPr>
                <a:t>Similar a uma inteligência humana</a:t>
              </a:r>
            </a:p>
            <a:p>
              <a:pPr algn="just" marL="489447" indent="-244724" lvl="1">
                <a:lnSpc>
                  <a:spcPts val="3173"/>
                </a:lnSpc>
                <a:buFont typeface="Arial"/>
                <a:buChar char="•"/>
              </a:pPr>
              <a:r>
                <a:rPr lang="en-US" sz="2267">
                  <a:solidFill>
                    <a:srgbClr val="FFFFFF"/>
                  </a:solidFill>
                  <a:latin typeface="Poppins"/>
                </a:rPr>
                <a:t>Teórica</a:t>
              </a:r>
            </a:p>
            <a:p>
              <a:pPr algn="just">
                <a:lnSpc>
                  <a:spcPts val="3173"/>
                </a:lnSpc>
              </a:pPr>
            </a:p>
            <a:p>
              <a:pPr algn="just">
                <a:lnSpc>
                  <a:spcPts val="3173"/>
                </a:lnSpc>
              </a:pPr>
            </a:p>
            <a:p>
              <a:pPr algn="just">
                <a:lnSpc>
                  <a:spcPts val="3173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4481230" y="1771527"/>
              <a:ext cx="6354578" cy="3723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89447" indent="-244724" lvl="1">
                <a:lnSpc>
                  <a:spcPts val="3173"/>
                </a:lnSpc>
                <a:buFont typeface="Arial"/>
                <a:buChar char="•"/>
              </a:pPr>
              <a:r>
                <a:rPr lang="en-US" sz="2267">
                  <a:solidFill>
                    <a:srgbClr val="FFFFFF"/>
                  </a:solidFill>
                  <a:latin typeface="Poppins"/>
                </a:rPr>
                <a:t>Artificial Super Intelligence</a:t>
              </a:r>
            </a:p>
            <a:p>
              <a:pPr algn="just" marL="489447" indent="-244724" lvl="1">
                <a:lnSpc>
                  <a:spcPts val="3173"/>
                </a:lnSpc>
                <a:buFont typeface="Arial"/>
                <a:buChar char="•"/>
              </a:pPr>
              <a:r>
                <a:rPr lang="en-US" sz="2267">
                  <a:solidFill>
                    <a:srgbClr val="FFFFFF"/>
                  </a:solidFill>
                  <a:latin typeface="Poppins"/>
                </a:rPr>
                <a:t>Superaria a uma inteligência humana</a:t>
              </a:r>
            </a:p>
            <a:p>
              <a:pPr algn="just" marL="489447" indent="-244724" lvl="1">
                <a:lnSpc>
                  <a:spcPts val="3173"/>
                </a:lnSpc>
                <a:buFont typeface="Arial"/>
                <a:buChar char="•"/>
              </a:pPr>
              <a:r>
                <a:rPr lang="en-US" sz="2267">
                  <a:solidFill>
                    <a:srgbClr val="FFFFFF"/>
                  </a:solidFill>
                  <a:latin typeface="Poppins"/>
                </a:rPr>
                <a:t>Teórica</a:t>
              </a:r>
            </a:p>
            <a:p>
              <a:pPr algn="just">
                <a:lnSpc>
                  <a:spcPts val="3173"/>
                </a:lnSpc>
              </a:pPr>
            </a:p>
            <a:p>
              <a:pPr algn="just">
                <a:lnSpc>
                  <a:spcPts val="3173"/>
                </a:lnSpc>
              </a:pPr>
            </a:p>
            <a:p>
              <a:pPr algn="just">
                <a:lnSpc>
                  <a:spcPts val="3173"/>
                </a:lnSpc>
              </a:pP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762009" y="6912971"/>
              <a:ext cx="4949825" cy="2649209"/>
            </a:xfrm>
            <a:custGeom>
              <a:avLst/>
              <a:gdLst/>
              <a:ahLst/>
              <a:cxnLst/>
              <a:rect r="r" b="b" t="t" l="l"/>
              <a:pathLst>
                <a:path h="2649209" w="4949825">
                  <a:moveTo>
                    <a:pt x="0" y="0"/>
                  </a:moveTo>
                  <a:lnTo>
                    <a:pt x="4949825" y="0"/>
                  </a:lnTo>
                  <a:lnTo>
                    <a:pt x="4949825" y="2649209"/>
                  </a:lnTo>
                  <a:lnTo>
                    <a:pt x="0" y="2649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0258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5881855"/>
              <a:ext cx="6473843" cy="4398365"/>
            </a:xfrm>
            <a:custGeom>
              <a:avLst/>
              <a:gdLst/>
              <a:ahLst/>
              <a:cxnLst/>
              <a:rect r="r" b="b" t="t" l="l"/>
              <a:pathLst>
                <a:path h="4398365" w="6473843">
                  <a:moveTo>
                    <a:pt x="0" y="0"/>
                  </a:moveTo>
                  <a:lnTo>
                    <a:pt x="6473843" y="0"/>
                  </a:lnTo>
                  <a:lnTo>
                    <a:pt x="6473843" y="4398364"/>
                  </a:lnTo>
                  <a:lnTo>
                    <a:pt x="0" y="4398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4895482" y="6651287"/>
              <a:ext cx="4973979" cy="2662137"/>
            </a:xfrm>
            <a:custGeom>
              <a:avLst/>
              <a:gdLst/>
              <a:ahLst/>
              <a:cxnLst/>
              <a:rect r="r" b="b" t="t" l="l"/>
              <a:pathLst>
                <a:path h="2662137" w="4973979">
                  <a:moveTo>
                    <a:pt x="0" y="0"/>
                  </a:moveTo>
                  <a:lnTo>
                    <a:pt x="4973979" y="0"/>
                  </a:lnTo>
                  <a:lnTo>
                    <a:pt x="4973979" y="2662137"/>
                  </a:lnTo>
                  <a:lnTo>
                    <a:pt x="0" y="2662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0258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6201448" y="6866178"/>
              <a:ext cx="2362048" cy="2362048"/>
            </a:xfrm>
            <a:custGeom>
              <a:avLst/>
              <a:gdLst/>
              <a:ahLst/>
              <a:cxnLst/>
              <a:rect r="r" b="b" t="t" l="l"/>
              <a:pathLst>
                <a:path h="2362048" w="2362048">
                  <a:moveTo>
                    <a:pt x="0" y="0"/>
                  </a:moveTo>
                  <a:lnTo>
                    <a:pt x="2362047" y="0"/>
                  </a:lnTo>
                  <a:lnTo>
                    <a:pt x="2362047" y="2362048"/>
                  </a:lnTo>
                  <a:lnTo>
                    <a:pt x="0" y="236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972389" y="6749969"/>
              <a:ext cx="4973979" cy="2662137"/>
            </a:xfrm>
            <a:custGeom>
              <a:avLst/>
              <a:gdLst/>
              <a:ahLst/>
              <a:cxnLst/>
              <a:rect r="r" b="b" t="t" l="l"/>
              <a:pathLst>
                <a:path h="2662137" w="4973979">
                  <a:moveTo>
                    <a:pt x="0" y="0"/>
                  </a:moveTo>
                  <a:lnTo>
                    <a:pt x="4973979" y="0"/>
                  </a:lnTo>
                  <a:lnTo>
                    <a:pt x="4973979" y="2662136"/>
                  </a:lnTo>
                  <a:lnTo>
                    <a:pt x="0" y="2662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0258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8353203" y="6939764"/>
              <a:ext cx="4212352" cy="2315038"/>
            </a:xfrm>
            <a:custGeom>
              <a:avLst/>
              <a:gdLst/>
              <a:ahLst/>
              <a:cxnLst/>
              <a:rect r="r" b="b" t="t" l="l"/>
              <a:pathLst>
                <a:path h="2315038" w="4212352">
                  <a:moveTo>
                    <a:pt x="0" y="0"/>
                  </a:moveTo>
                  <a:lnTo>
                    <a:pt x="4212352" y="0"/>
                  </a:lnTo>
                  <a:lnTo>
                    <a:pt x="4212352" y="2315039"/>
                  </a:lnTo>
                  <a:lnTo>
                    <a:pt x="0" y="2315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5758790" y="6169957"/>
              <a:ext cx="3247364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Poppins"/>
                </a:rPr>
                <a:t>Figura 4: Hall 9000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9260618" y="6169957"/>
              <a:ext cx="2397522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Poppins"/>
                </a:rPr>
                <a:t>Figura 3: AVA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449264" y="6382047"/>
              <a:ext cx="3575315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Poppins"/>
                </a:rPr>
                <a:t>Figura 2: Logo Alexa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442958" y="9941003"/>
            <a:ext cx="397367" cy="28996"/>
            <a:chOff x="0" y="0"/>
            <a:chExt cx="128243" cy="93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7459519" y="917257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239236" y="1163149"/>
            <a:ext cx="5648803" cy="134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072"/>
              </a:lnSpc>
              <a:spcBef>
                <a:spcPct val="0"/>
              </a:spcBef>
            </a:pPr>
            <a:r>
              <a:rPr lang="en-US" sz="12600">
                <a:solidFill>
                  <a:srgbClr val="6866E1"/>
                </a:solidFill>
                <a:latin typeface="Computer Says No"/>
              </a:rPr>
              <a:t>TIPOS DE 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9737553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75860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622053">
            <a:off x="-11073452" y="-2356835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1"/>
                </a:lnTo>
                <a:lnTo>
                  <a:pt x="0" y="524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8" t="0" r="-19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038107" y="9054850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5"/>
                </a:lnTo>
                <a:lnTo>
                  <a:pt x="0" y="2837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35361" y="2278013"/>
            <a:ext cx="5043096" cy="813138"/>
            <a:chOff x="0" y="0"/>
            <a:chExt cx="1511035" cy="2436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11035" cy="243636"/>
            </a:xfrm>
            <a:custGeom>
              <a:avLst/>
              <a:gdLst/>
              <a:ahLst/>
              <a:cxnLst/>
              <a:rect r="r" b="b" t="t" l="l"/>
              <a:pathLst>
                <a:path h="243636" w="1511035">
                  <a:moveTo>
                    <a:pt x="0" y="0"/>
                  </a:moveTo>
                  <a:lnTo>
                    <a:pt x="1511035" y="0"/>
                  </a:lnTo>
                  <a:lnTo>
                    <a:pt x="1511035" y="243636"/>
                  </a:lnTo>
                  <a:lnTo>
                    <a:pt x="0" y="243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42875"/>
              <a:ext cx="1511035" cy="386511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ctr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Técnicas de Aprendizado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5361" y="3036570"/>
            <a:ext cx="7274528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Machine Learning</a:t>
            </a:r>
          </a:p>
          <a:p>
            <a:pPr algn="just" marL="1079499" indent="-359833" lvl="2">
              <a:lnSpc>
                <a:spcPts val="40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Subcampo da IA que envolve o uso de algoritmos que permitem às máquinas aprender a partir de dados.</a:t>
            </a:r>
          </a:p>
          <a:p>
            <a:pPr algn="just">
              <a:lnSpc>
                <a:spcPts val="404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535361" y="5826369"/>
            <a:ext cx="2521548" cy="813138"/>
            <a:chOff x="0" y="0"/>
            <a:chExt cx="755517" cy="2436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5517" cy="243636"/>
            </a:xfrm>
            <a:custGeom>
              <a:avLst/>
              <a:gdLst/>
              <a:ahLst/>
              <a:cxnLst/>
              <a:rect r="r" b="b" t="t" l="l"/>
              <a:pathLst>
                <a:path h="243636" w="755517">
                  <a:moveTo>
                    <a:pt x="0" y="0"/>
                  </a:moveTo>
                  <a:lnTo>
                    <a:pt x="755517" y="0"/>
                  </a:lnTo>
                  <a:lnTo>
                    <a:pt x="755517" y="243636"/>
                  </a:lnTo>
                  <a:lnTo>
                    <a:pt x="0" y="243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42875"/>
              <a:ext cx="755517" cy="386511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ctr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Aprendizado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5361" y="6790881"/>
            <a:ext cx="7124548" cy="150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Supervisonado 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Não Supervisionado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Por Reforço</a:t>
            </a:r>
          </a:p>
        </p:txBody>
      </p:sp>
      <p:sp>
        <p:nvSpPr>
          <p:cNvPr name="AutoShape 18" id="18"/>
          <p:cNvSpPr/>
          <p:nvPr/>
        </p:nvSpPr>
        <p:spPr>
          <a:xfrm>
            <a:off x="8402859" y="2722794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438300" y="5547761"/>
            <a:ext cx="7303990" cy="4115016"/>
          </a:xfrm>
          <a:custGeom>
            <a:avLst/>
            <a:gdLst/>
            <a:ahLst/>
            <a:cxnLst/>
            <a:rect r="r" b="b" t="t" l="l"/>
            <a:pathLst>
              <a:path h="4115016" w="7303990">
                <a:moveTo>
                  <a:pt x="0" y="0"/>
                </a:moveTo>
                <a:lnTo>
                  <a:pt x="7303990" y="0"/>
                </a:lnTo>
                <a:lnTo>
                  <a:pt x="7303990" y="4115015"/>
                </a:lnTo>
                <a:lnTo>
                  <a:pt x="0" y="411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145809" y="3036570"/>
            <a:ext cx="7584026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Deep Learning</a:t>
            </a:r>
          </a:p>
          <a:p>
            <a:pPr algn="just" marL="1079499" indent="-359833" lvl="2">
              <a:lnSpc>
                <a:spcPts val="40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Composto por redes neurais</a:t>
            </a:r>
          </a:p>
          <a:p>
            <a:pPr algn="just" marL="1079499" indent="-359833" lvl="2">
              <a:lnSpc>
                <a:spcPts val="40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 Light"/>
              </a:rPr>
              <a:t>O "Deep"  refere-se a uma rede neural composta por mais de três camadas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96742" y="5178299"/>
            <a:ext cx="318710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Figura 5: Deep Learning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08083" y="9680403"/>
            <a:ext cx="1104999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Fonte: 5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78457" y="859647"/>
            <a:ext cx="5648803" cy="134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072"/>
              </a:lnSpc>
              <a:spcBef>
                <a:spcPct val="0"/>
              </a:spcBef>
            </a:pPr>
            <a:r>
              <a:rPr lang="en-US" sz="12600">
                <a:solidFill>
                  <a:srgbClr val="6866E1"/>
                </a:solidFill>
                <a:latin typeface="Computer Says No"/>
              </a:rPr>
              <a:t>TIPOS DE IA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993409" y="2347257"/>
            <a:ext cx="5043096" cy="813138"/>
            <a:chOff x="0" y="0"/>
            <a:chExt cx="1511035" cy="2436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11035" cy="243636"/>
            </a:xfrm>
            <a:custGeom>
              <a:avLst/>
              <a:gdLst/>
              <a:ahLst/>
              <a:cxnLst/>
              <a:rect r="r" b="b" t="t" l="l"/>
              <a:pathLst>
                <a:path h="243636" w="1511035">
                  <a:moveTo>
                    <a:pt x="0" y="0"/>
                  </a:moveTo>
                  <a:lnTo>
                    <a:pt x="1511035" y="0"/>
                  </a:lnTo>
                  <a:lnTo>
                    <a:pt x="1511035" y="243636"/>
                  </a:lnTo>
                  <a:lnTo>
                    <a:pt x="0" y="243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42875"/>
              <a:ext cx="1511035" cy="386511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ctr" marL="0" indent="0" lvl="1">
                <a:lnSpc>
                  <a:spcPts val="48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Poppins Light"/>
                </a:rPr>
                <a:t>Técnicas de Aprendizado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1089" y="-1897380"/>
            <a:ext cx="7117492" cy="5852160"/>
          </a:xfrm>
          <a:custGeom>
            <a:avLst/>
            <a:gdLst/>
            <a:ahLst/>
            <a:cxnLst/>
            <a:rect r="r" b="b" t="t" l="l"/>
            <a:pathLst>
              <a:path h="5852160" w="7117492">
                <a:moveTo>
                  <a:pt x="0" y="0"/>
                </a:moveTo>
                <a:lnTo>
                  <a:pt x="7117492" y="0"/>
                </a:lnTo>
                <a:lnTo>
                  <a:pt x="711749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2053">
            <a:off x="-9473677" y="-1593456"/>
            <a:ext cx="11977651" cy="5244311"/>
          </a:xfrm>
          <a:custGeom>
            <a:avLst/>
            <a:gdLst/>
            <a:ahLst/>
            <a:cxnLst/>
            <a:rect r="r" b="b" t="t" l="l"/>
            <a:pathLst>
              <a:path h="5244311" w="11977651">
                <a:moveTo>
                  <a:pt x="0" y="0"/>
                </a:moveTo>
                <a:lnTo>
                  <a:pt x="11977650" y="0"/>
                </a:lnTo>
                <a:lnTo>
                  <a:pt x="11977650" y="5244312"/>
                </a:lnTo>
                <a:lnTo>
                  <a:pt x="0" y="5244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8" t="0" r="-193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87718" y="9258300"/>
            <a:ext cx="3316418" cy="2837974"/>
          </a:xfrm>
          <a:custGeom>
            <a:avLst/>
            <a:gdLst/>
            <a:ahLst/>
            <a:cxnLst/>
            <a:rect r="r" b="b" t="t" l="l"/>
            <a:pathLst>
              <a:path h="2837974" w="3316418">
                <a:moveTo>
                  <a:pt x="0" y="0"/>
                </a:moveTo>
                <a:lnTo>
                  <a:pt x="3316418" y="0"/>
                </a:lnTo>
                <a:lnTo>
                  <a:pt x="3316418" y="2837974"/>
                </a:lnTo>
                <a:lnTo>
                  <a:pt x="0" y="2837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30189" y="1071929"/>
            <a:ext cx="10827622" cy="135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12500">
                <a:solidFill>
                  <a:srgbClr val="6866E1"/>
                </a:solidFill>
                <a:latin typeface="Computer Says No"/>
              </a:rPr>
              <a:t>IA NA DETECÇÃO FACIAL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39844" y="2424481"/>
            <a:ext cx="7124548" cy="3352917"/>
            <a:chOff x="0" y="0"/>
            <a:chExt cx="9499397" cy="447055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749699" cy="1101243"/>
              <a:chOff x="0" y="0"/>
              <a:chExt cx="1067344" cy="24746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67344" cy="247469"/>
              </a:xfrm>
              <a:custGeom>
                <a:avLst/>
                <a:gdLst/>
                <a:ahLst/>
                <a:cxnLst/>
                <a:rect r="r" b="b" t="t" l="l"/>
                <a:pathLst>
                  <a:path h="247469" w="1067344">
                    <a:moveTo>
                      <a:pt x="0" y="0"/>
                    </a:moveTo>
                    <a:lnTo>
                      <a:pt x="1067344" y="0"/>
                    </a:lnTo>
                    <a:lnTo>
                      <a:pt x="1067344" y="247469"/>
                    </a:lnTo>
                    <a:lnTo>
                      <a:pt x="0" y="24746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42875"/>
                <a:ext cx="1067344" cy="390344"/>
              </a:xfrm>
              <a:prstGeom prst="rect">
                <a:avLst/>
              </a:prstGeom>
            </p:spPr>
            <p:txBody>
              <a:bodyPr anchor="ctr" rtlCol="false" tIns="44654" lIns="44654" bIns="44654" rIns="44654"/>
              <a:lstStyle/>
              <a:p>
                <a:pPr algn="just">
                  <a:lnSpc>
                    <a:spcPts val="485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Poppins Light"/>
                  </a:rPr>
                  <a:t>  Tipos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1159031"/>
              <a:ext cx="9499397" cy="3311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Redes Neurais Convolucionais (CNNs)</a:t>
              </a:r>
            </a:p>
            <a:p>
              <a:pPr algn="l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Redes Neurais Recorrentes (RNNs)</a:t>
              </a:r>
            </a:p>
            <a:p>
              <a:pPr algn="l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Modelos de Aprendizado de Máquina Tradicionais</a:t>
              </a:r>
            </a:p>
            <a:p>
              <a:pPr algn="l">
                <a:lnSpc>
                  <a:spcPts val="40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9844" y="5698884"/>
            <a:ext cx="7124548" cy="2853629"/>
            <a:chOff x="0" y="0"/>
            <a:chExt cx="9499397" cy="380483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002926" cy="1084184"/>
              <a:chOff x="0" y="0"/>
              <a:chExt cx="1348967" cy="24363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48967" cy="243636"/>
              </a:xfrm>
              <a:custGeom>
                <a:avLst/>
                <a:gdLst/>
                <a:ahLst/>
                <a:cxnLst/>
                <a:rect r="r" b="b" t="t" l="l"/>
                <a:pathLst>
                  <a:path h="243636" w="1348967">
                    <a:moveTo>
                      <a:pt x="0" y="0"/>
                    </a:moveTo>
                    <a:lnTo>
                      <a:pt x="1348967" y="0"/>
                    </a:lnTo>
                    <a:lnTo>
                      <a:pt x="1348967" y="243636"/>
                    </a:lnTo>
                    <a:lnTo>
                      <a:pt x="0" y="24363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42875"/>
                <a:ext cx="1348967" cy="386511"/>
              </a:xfrm>
              <a:prstGeom prst="rect">
                <a:avLst/>
              </a:prstGeom>
            </p:spPr>
            <p:txBody>
              <a:bodyPr anchor="ctr" rtlCol="false" tIns="36124" lIns="36124" bIns="36124" rIns="36124"/>
              <a:lstStyle/>
              <a:p>
                <a:pPr algn="l" marL="0" indent="0" lvl="1">
                  <a:lnSpc>
                    <a:spcPts val="485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FFFFFF"/>
                    </a:solidFill>
                    <a:latin typeface="Poppins Light"/>
                  </a:rPr>
                  <a:t>  História</a:t>
                </a: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1166413"/>
              <a:ext cx="9499397" cy="2638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1970: Primeiras tentativas</a:t>
              </a:r>
            </a:p>
            <a:p>
              <a:pPr algn="l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2001: Viola-Jones</a:t>
              </a:r>
            </a:p>
            <a:p>
              <a:pPr algn="l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2012: Uso de CNNs </a:t>
              </a:r>
            </a:p>
            <a:p>
              <a:pPr algn="l" marL="539748" indent="-269874" lvl="1">
                <a:lnSpc>
                  <a:spcPts val="40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2015: MTCNN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586847" y="3634107"/>
            <a:ext cx="6142988" cy="4918406"/>
          </a:xfrm>
          <a:custGeom>
            <a:avLst/>
            <a:gdLst/>
            <a:ahLst/>
            <a:cxnLst/>
            <a:rect r="r" b="b" t="t" l="l"/>
            <a:pathLst>
              <a:path h="4918406" w="6142988">
                <a:moveTo>
                  <a:pt x="0" y="0"/>
                </a:moveTo>
                <a:lnTo>
                  <a:pt x="6142988" y="0"/>
                </a:lnTo>
                <a:lnTo>
                  <a:pt x="6142988" y="4918406"/>
                </a:lnTo>
                <a:lnTo>
                  <a:pt x="0" y="4918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495371" y="9737553"/>
            <a:ext cx="397367" cy="28996"/>
            <a:chOff x="0" y="0"/>
            <a:chExt cx="128243" cy="93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511932" y="8969125"/>
            <a:ext cx="380806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4502">
                <a:solidFill>
                  <a:srgbClr val="FFFFFF"/>
                </a:solidFill>
                <a:latin typeface="AC Compacta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DAGFyyjP0Qc</dc:identifier>
  <dcterms:modified xsi:type="dcterms:W3CDTF">2011-08-01T06:04:30Z</dcterms:modified>
  <cp:revision>1</cp:revision>
  <dc:title>PDS - IA</dc:title>
</cp:coreProperties>
</file>